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4"/>
  </p:notesMasterIdLst>
  <p:sldIdLst>
    <p:sldId id="272" r:id="rId2"/>
    <p:sldId id="286" r:id="rId3"/>
    <p:sldId id="282" r:id="rId4"/>
    <p:sldId id="277" r:id="rId5"/>
    <p:sldId id="278" r:id="rId6"/>
    <p:sldId id="281" r:id="rId7"/>
    <p:sldId id="283" r:id="rId8"/>
    <p:sldId id="280" r:id="rId9"/>
    <p:sldId id="284" r:id="rId10"/>
    <p:sldId id="289" r:id="rId11"/>
    <p:sldId id="285" r:id="rId12"/>
    <p:sldId id="27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5EF492-EDEA-E06F-328F-F5770CEF37AF}" name="Desai, Sirish Kumar (skd3nz)" initials="D(" userId="S::skd3nz@virginia.edu::695cfe65-4716-42a2-a633-5ddc99afee0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FF632A-F3CA-476A-8E0C-184B7EECF881}">
  <a:tblStyle styleId="{ECFF632A-F3CA-476A-8E0C-184B7EECF8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4"/>
    <p:restoredTop sz="79394" autoAdjust="0"/>
  </p:normalViewPr>
  <p:slideViewPr>
    <p:cSldViewPr snapToGrid="0">
      <p:cViewPr varScale="1">
        <p:scale>
          <a:sx n="148" d="100"/>
          <a:sy n="148" d="100"/>
        </p:scale>
        <p:origin x="24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Our two questions of interest were “What predictors affect the Popularity of a song?” and “What affects whether the song is categorized in the Genre of ‘Pop’ or ‘</a:t>
            </a:r>
            <a:r>
              <a:rPr lang="en-US" dirty="0" err="1"/>
              <a:t>NotPop</a:t>
            </a:r>
            <a:r>
              <a:rPr lang="en-US" dirty="0"/>
              <a:t>’”. We hoped that with the answer to the first question that we would get a model that relates certain predictors to Popularity, so that an artist looking at our data would have the highest chance of getting on the Top 50 song list. Furthermore in answering our second question, we were hoping that an analysis of our dataset could help further classify what factors lead to a song to belong in the Pop genre, which could allow for artists to tailor their songs towards this criteria.</a:t>
            </a:r>
          </a:p>
        </p:txBody>
      </p:sp>
    </p:spTree>
    <p:extLst>
      <p:ext uri="{BB962C8B-B14F-4D97-AF65-F5344CB8AC3E}">
        <p14:creationId xmlns:p14="http://schemas.microsoft.com/office/powerpoint/2010/main" val="246284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We utilized 14 variables to aid us in answering our questions of interest. These variables are listed from most tangible to least tangible.</a:t>
            </a:r>
          </a:p>
          <a:p>
            <a:pPr>
              <a:buNone/>
            </a:pPr>
            <a:r>
              <a:rPr lang="en-US" b="1" dirty="0"/>
              <a:t>For our predictor variables we have: Length, Beats Per Minute, Loudness, </a:t>
            </a:r>
            <a:r>
              <a:rPr lang="en-US" b="1" dirty="0" err="1"/>
              <a:t>Speechiness</a:t>
            </a:r>
            <a:r>
              <a:rPr lang="en-US" b="1" dirty="0"/>
              <a:t>, Energy, Liveness, Valence, </a:t>
            </a:r>
            <a:r>
              <a:rPr lang="en-US" b="1" dirty="0" err="1"/>
              <a:t>Acousticness</a:t>
            </a:r>
            <a:r>
              <a:rPr lang="en-US" b="1" dirty="0"/>
              <a:t>, and Danceability.</a:t>
            </a:r>
          </a:p>
          <a:p>
            <a:pPr>
              <a:buNone/>
            </a:pPr>
            <a:r>
              <a:rPr lang="en-US" b="1" dirty="0"/>
              <a:t>Four our response variables we have: Popularity (</a:t>
            </a:r>
            <a:r>
              <a:rPr lang="en-US" sz="1100" dirty="0">
                <a:solidFill>
                  <a:schemeClr val="tx1"/>
                </a:solidFill>
              </a:rPr>
              <a:t>Determined by how many times a song is played and when such plays take place), and </a:t>
            </a:r>
            <a:r>
              <a:rPr lang="en-US" sz="1100" dirty="0" err="1">
                <a:solidFill>
                  <a:schemeClr val="tx1"/>
                </a:solidFill>
              </a:rPr>
              <a:t>PopCheck</a:t>
            </a:r>
            <a:r>
              <a:rPr lang="en-US" sz="1100" dirty="0">
                <a:solidFill>
                  <a:schemeClr val="tx1"/>
                </a:solidFill>
              </a:rPr>
              <a:t> (</a:t>
            </a:r>
            <a:r>
              <a:rPr lang="en-US" sz="1100" dirty="0">
                <a:solidFill>
                  <a:schemeClr val="tx1"/>
                </a:solidFill>
                <a:latin typeface="Bahnschrift"/>
                <a:cs typeface="Times New Roman"/>
              </a:rPr>
              <a:t>A new Binary column that we formed by seeing whether a song had Pop or Not in the Genre column</a:t>
            </a:r>
            <a:endParaRPr lang="en-US" dirty="0"/>
          </a:p>
        </p:txBody>
      </p:sp>
    </p:spTree>
    <p:extLst>
      <p:ext uri="{BB962C8B-B14F-4D97-AF65-F5344CB8AC3E}">
        <p14:creationId xmlns:p14="http://schemas.microsoft.com/office/powerpoint/2010/main" val="262353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Only added plots with significant linear regression lines</a:t>
            </a:r>
          </a:p>
        </p:txBody>
      </p:sp>
    </p:spTree>
    <p:extLst>
      <p:ext uri="{BB962C8B-B14F-4D97-AF65-F5344CB8AC3E}">
        <p14:creationId xmlns:p14="http://schemas.microsoft.com/office/powerpoint/2010/main" val="178134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Only added plots with significant linear regression lines</a:t>
            </a:r>
          </a:p>
        </p:txBody>
      </p:sp>
    </p:spTree>
    <p:extLst>
      <p:ext uri="{BB962C8B-B14F-4D97-AF65-F5344CB8AC3E}">
        <p14:creationId xmlns:p14="http://schemas.microsoft.com/office/powerpoint/2010/main" val="269133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NewRomanPSMT"/>
              </a:rPr>
              <a:t>However, what’s interesting is that our data showed that the more positive the track was, there was a negative effect on how Popular the song was, which could be due to more popular songs being more negative, or vice versa of having a very upbeat song being seen as cheesy and therefore people don’t want to have to listen to it all the time. We also can see that the more words a song has, the more popular the song becomes. However, what is interesting is that we can’t tell if the song has unique words or just repeats the chorus a few times. </a:t>
            </a:r>
            <a:endParaRPr lang="en-US" dirty="0"/>
          </a:p>
          <a:p>
            <a:endParaRPr lang="en-US" dirty="0"/>
          </a:p>
        </p:txBody>
      </p:sp>
    </p:spTree>
    <p:extLst>
      <p:ext uri="{BB962C8B-B14F-4D97-AF65-F5344CB8AC3E}">
        <p14:creationId xmlns:p14="http://schemas.microsoft.com/office/powerpoint/2010/main" val="85126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Only added plots with significant linear regression lines</a:t>
            </a:r>
          </a:p>
        </p:txBody>
      </p:sp>
    </p:spTree>
    <p:extLst>
      <p:ext uri="{BB962C8B-B14F-4D97-AF65-F5344CB8AC3E}">
        <p14:creationId xmlns:p14="http://schemas.microsoft.com/office/powerpoint/2010/main" val="429328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Only added plots with significant linear regression lines</a:t>
            </a:r>
          </a:p>
        </p:txBody>
      </p:sp>
    </p:spTree>
    <p:extLst>
      <p:ext uri="{BB962C8B-B14F-4D97-AF65-F5344CB8AC3E}">
        <p14:creationId xmlns:p14="http://schemas.microsoft.com/office/powerpoint/2010/main" val="301353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spending the time watching our presentation. This was a fun project to work on and it definitely shed some light on what characteristics make up a Pop song. If in the future you see song from us on the Top 50 charts, you’ll now know why.</a:t>
            </a:r>
          </a:p>
        </p:txBody>
      </p:sp>
    </p:spTree>
    <p:extLst>
      <p:ext uri="{BB962C8B-B14F-4D97-AF65-F5344CB8AC3E}">
        <p14:creationId xmlns:p14="http://schemas.microsoft.com/office/powerpoint/2010/main" val="204283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9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5719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7564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2844">
                <a:solidFill>
                  <a:schemeClr val="tx1">
                    <a:lumMod val="50000"/>
                    <a:lumOff val="50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latin typeface="Arial"/>
              </a:rPr>
              <a:t>”</a:t>
            </a:r>
            <a:endParaRPr lang="en-US" sz="3200">
              <a:solidFill>
                <a:schemeClr val="accent1">
                  <a:lumMod val="60000"/>
                  <a:lumOff val="40000"/>
                </a:schemeClr>
              </a:solidFill>
              <a:latin typeface="Arial"/>
            </a:endParaRPr>
          </a:p>
        </p:txBody>
      </p:sp>
    </p:spTree>
    <p:extLst>
      <p:ext uri="{BB962C8B-B14F-4D97-AF65-F5344CB8AC3E}">
        <p14:creationId xmlns:p14="http://schemas.microsoft.com/office/powerpoint/2010/main" val="651013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6697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tx1">
                    <a:lumMod val="75000"/>
                    <a:lumOff val="25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70497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accent1"/>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808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010047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62901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641929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deo Slide" type="secHead">
  <p:cSld name="Video Slide">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extLst>
      <p:ext uri="{BB962C8B-B14F-4D97-AF65-F5344CB8AC3E}">
        <p14:creationId xmlns:p14="http://schemas.microsoft.com/office/powerpoint/2010/main" val="1234693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92209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4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1421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extLst>
      <p:ext uri="{BB962C8B-B14F-4D97-AF65-F5344CB8AC3E}">
        <p14:creationId xmlns:p14="http://schemas.microsoft.com/office/powerpoint/2010/main" val="169258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7111"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3556">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345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826808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57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059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0488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3556"/>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2489"/>
            </a:lvl1pPr>
            <a:lvl2pPr marL="812567" indent="0">
              <a:buNone/>
              <a:defRPr sz="2489"/>
            </a:lvl2pPr>
            <a:lvl3pPr marL="1625133" indent="0">
              <a:buNone/>
              <a:defRPr sz="2133"/>
            </a:lvl3pPr>
            <a:lvl4pPr marL="2437700" indent="0">
              <a:buNone/>
              <a:defRPr sz="1778"/>
            </a:lvl4pPr>
            <a:lvl5pPr marL="3250265" indent="0">
              <a:buNone/>
              <a:defRPr sz="1778"/>
            </a:lvl5pPr>
            <a:lvl6pPr marL="4062831" indent="0">
              <a:buNone/>
              <a:defRPr sz="1778"/>
            </a:lvl6pPr>
            <a:lvl7pPr marL="4875398" indent="0">
              <a:buNone/>
              <a:defRPr sz="1778"/>
            </a:lvl7pPr>
            <a:lvl8pPr marL="5687964" indent="0">
              <a:buNone/>
              <a:defRPr sz="1778"/>
            </a:lvl8pPr>
            <a:lvl9pPr marL="650053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0361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4267"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2133"/>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627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1600">
                <a:solidFill>
                  <a:schemeClr val="tx1">
                    <a:tint val="75000"/>
                  </a:schemeClr>
                </a:solidFill>
              </a:defRPr>
            </a:lvl1pPr>
          </a:lstStyle>
          <a:p>
            <a:fld id="{B61BEF0D-F0BB-DE4B-95CE-6DB70DBA9567}" type="datetimeFigureOut">
              <a:rPr lang="en-US" dirty="0"/>
              <a:pPr/>
              <a:t>12/14/22</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657095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9.xml"/><Relationship Id="rId7" Type="http://schemas.openxmlformats.org/officeDocument/2006/relationships/image" Target="../media/image26.png"/><Relationship Id="rId12" Type="http://schemas.openxmlformats.org/officeDocument/2006/relationships/image" Target="../media/image6.jpeg"/><Relationship Id="rId2" Type="http://schemas.openxmlformats.org/officeDocument/2006/relationships/audio" Target="../media/media10.m4a"/><Relationship Id="rId1" Type="http://schemas.microsoft.com/office/2007/relationships/media" Target="../media/media10.m4a"/><Relationship Id="rId11" Type="http://schemas.openxmlformats.org/officeDocument/2006/relationships/image" Target="../media/image1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9.xml"/><Relationship Id="rId7" Type="http://schemas.openxmlformats.org/officeDocument/2006/relationships/image" Target="../media/image33.em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jpe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9.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notesSlide" Target="../notesSlides/notesSlide3.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9.xml"/><Relationship Id="rId7" Type="http://schemas.openxmlformats.org/officeDocument/2006/relationships/image" Target="../media/image1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9.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9.xml"/><Relationship Id="rId7" Type="http://schemas.openxmlformats.org/officeDocument/2006/relationships/image" Target="../media/image2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85510B-36D4-C313-2D51-A4682A6F9065}"/>
              </a:ext>
            </a:extLst>
          </p:cNvPr>
          <p:cNvSpPr>
            <a:spLocks noGrp="1"/>
          </p:cNvSpPr>
          <p:nvPr>
            <p:ph type="subTitle" idx="1"/>
          </p:nvPr>
        </p:nvSpPr>
        <p:spPr>
          <a:xfrm>
            <a:off x="1169112" y="2910748"/>
            <a:ext cx="6805425" cy="587100"/>
          </a:xfrm>
        </p:spPr>
        <p:txBody>
          <a:bodyPr spcFirstLastPara="1" wrap="square" lIns="91425" tIns="91425" rIns="91425" bIns="91425" anchor="ctr" anchorCtr="0">
            <a:normAutofit/>
          </a:bodyPr>
          <a:lstStyle/>
          <a:p>
            <a:r>
              <a:rPr lang="en-US">
                <a:latin typeface="Bahnschrift"/>
              </a:rPr>
              <a:t>Sirish Desai, Kevin Kuc, Suraj </a:t>
            </a:r>
            <a:r>
              <a:rPr lang="en-US" err="1">
                <a:latin typeface="Bahnschrift"/>
              </a:rPr>
              <a:t>Kunthu</a:t>
            </a:r>
            <a:r>
              <a:rPr lang="en-US">
                <a:latin typeface="Bahnschrift"/>
              </a:rPr>
              <a:t>, Matt Scheffel</a:t>
            </a:r>
            <a:endParaRPr lang="en-US"/>
          </a:p>
        </p:txBody>
      </p:sp>
      <p:sp>
        <p:nvSpPr>
          <p:cNvPr id="4" name="Subtitle 3">
            <a:extLst>
              <a:ext uri="{FF2B5EF4-FFF2-40B4-BE49-F238E27FC236}">
                <a16:creationId xmlns:a16="http://schemas.microsoft.com/office/drawing/2014/main" id="{44E4471D-5094-E62B-232D-72AFF3066B65}"/>
              </a:ext>
            </a:extLst>
          </p:cNvPr>
          <p:cNvSpPr>
            <a:spLocks noGrp="1"/>
          </p:cNvSpPr>
          <p:nvPr>
            <p:ph type="subTitle" idx="2"/>
          </p:nvPr>
        </p:nvSpPr>
        <p:spPr>
          <a:xfrm>
            <a:off x="1265351" y="3443725"/>
            <a:ext cx="6400730" cy="775837"/>
          </a:xfrm>
        </p:spPr>
        <p:txBody>
          <a:bodyPr spcFirstLastPara="1" wrap="square" lIns="91425" tIns="91425" rIns="91425" bIns="91425" anchor="ctr" anchorCtr="0">
            <a:normAutofit/>
          </a:bodyPr>
          <a:lstStyle/>
          <a:p>
            <a:r>
              <a:rPr lang="en-US" sz="1200" dirty="0">
                <a:latin typeface="Bahnschrift"/>
              </a:rPr>
              <a:t>Fall 2022 - STAT 6021</a:t>
            </a:r>
            <a:endParaRPr lang="en-US" dirty="0"/>
          </a:p>
          <a:p>
            <a:r>
              <a:rPr lang="en-US" sz="1200" dirty="0">
                <a:latin typeface="Bahnschrift"/>
              </a:rPr>
              <a:t>Project 2 - Part 4</a:t>
            </a:r>
          </a:p>
          <a:p>
            <a:r>
              <a:rPr lang="en-US" sz="1200" dirty="0">
                <a:latin typeface="Bahnschrift"/>
              </a:rPr>
              <a:t>Group 1</a:t>
            </a:r>
          </a:p>
          <a:p>
            <a:endParaRPr lang="en-US" sz="1200" dirty="0">
              <a:latin typeface="Bahnschrift"/>
            </a:endParaRPr>
          </a:p>
        </p:txBody>
      </p:sp>
      <p:pic>
        <p:nvPicPr>
          <p:cNvPr id="5" name="Picture 5" descr="Logo, company name&#10;&#10;Description automatically generated">
            <a:extLst>
              <a:ext uri="{FF2B5EF4-FFF2-40B4-BE49-F238E27FC236}">
                <a16:creationId xmlns:a16="http://schemas.microsoft.com/office/drawing/2014/main" id="{2CF0724F-A949-7B14-C32F-509327382EE4}"/>
              </a:ext>
            </a:extLst>
          </p:cNvPr>
          <p:cNvPicPr>
            <a:picLocks noChangeAspect="1"/>
          </p:cNvPicPr>
          <p:nvPr/>
        </p:nvPicPr>
        <p:blipFill>
          <a:blip r:embed="rId4"/>
          <a:stretch>
            <a:fillRect/>
          </a:stretch>
        </p:blipFill>
        <p:spPr>
          <a:xfrm>
            <a:off x="1051994" y="1412835"/>
            <a:ext cx="3092038" cy="927334"/>
          </a:xfrm>
          <a:prstGeom prst="rect">
            <a:avLst/>
          </a:prstGeom>
        </p:spPr>
      </p:pic>
      <p:sp>
        <p:nvSpPr>
          <p:cNvPr id="7" name="Subtitle 3">
            <a:extLst>
              <a:ext uri="{FF2B5EF4-FFF2-40B4-BE49-F238E27FC236}">
                <a16:creationId xmlns:a16="http://schemas.microsoft.com/office/drawing/2014/main" id="{AEE2234A-2BDF-9702-AF18-9CDF381AC95C}"/>
              </a:ext>
            </a:extLst>
          </p:cNvPr>
          <p:cNvSpPr txBox="1">
            <a:spLocks/>
          </p:cNvSpPr>
          <p:nvPr/>
        </p:nvSpPr>
        <p:spPr>
          <a:xfrm>
            <a:off x="1467816" y="2100569"/>
            <a:ext cx="5995800" cy="587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1pPr>
            <a:lvl2pPr marL="914400" marR="0" lvl="1"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2pPr>
            <a:lvl3pPr marL="1371600" marR="0" lvl="2"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3pPr>
            <a:lvl4pPr marL="1828800" marR="0" lvl="3"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4pPr>
            <a:lvl5pPr marL="2286000" marR="0" lvl="4"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5pPr>
            <a:lvl6pPr marL="2743200" marR="0" lvl="5"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6pPr>
            <a:lvl7pPr marL="3200400" marR="0" lvl="6"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7pPr>
            <a:lvl8pPr marL="3657600" marR="0" lvl="7"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8pPr>
            <a:lvl9pPr marL="4114800" marR="0" lvl="8" indent="-317500" algn="ctr" rtl="0">
              <a:lnSpc>
                <a:spcPct val="100000"/>
              </a:lnSpc>
              <a:spcBef>
                <a:spcPts val="0"/>
              </a:spcBef>
              <a:spcAft>
                <a:spcPts val="0"/>
              </a:spcAft>
              <a:buClr>
                <a:schemeClr val="lt1"/>
              </a:buClr>
              <a:buSzPts val="1600"/>
              <a:buFont typeface="Franklin Gothic"/>
              <a:buNone/>
              <a:defRPr sz="1600" b="0" i="0" u="none" strike="noStrike" cap="none">
                <a:solidFill>
                  <a:schemeClr val="lt1"/>
                </a:solidFill>
                <a:latin typeface="Franklin Gothic"/>
                <a:ea typeface="Franklin Gothic"/>
                <a:cs typeface="Franklin Gothic"/>
                <a:sym typeface="Franklin Gothic"/>
              </a:defRPr>
            </a:lvl9pPr>
          </a:lstStyle>
          <a:p>
            <a:r>
              <a:rPr lang="en-US" sz="1800">
                <a:latin typeface="Bahnschrift"/>
              </a:rPr>
              <a:t>Top 50 Songs of 2019</a:t>
            </a:r>
          </a:p>
        </p:txBody>
      </p:sp>
      <p:pic>
        <p:nvPicPr>
          <p:cNvPr id="6" name="Picture 7" descr="Logo, company name&#10;&#10;Description automatically generated">
            <a:extLst>
              <a:ext uri="{FF2B5EF4-FFF2-40B4-BE49-F238E27FC236}">
                <a16:creationId xmlns:a16="http://schemas.microsoft.com/office/drawing/2014/main" id="{B2EE3059-48A6-86AF-ECB5-5CC8E368F5AD}"/>
              </a:ext>
            </a:extLst>
          </p:cNvPr>
          <p:cNvPicPr>
            <a:picLocks noChangeAspect="1"/>
          </p:cNvPicPr>
          <p:nvPr/>
        </p:nvPicPr>
        <p:blipFill rotWithShape="1">
          <a:blip r:embed="rId5"/>
          <a:srcRect l="27464" t="21637" r="26979" b="21345"/>
          <a:stretch/>
        </p:blipFill>
        <p:spPr>
          <a:xfrm>
            <a:off x="342900" y="4354450"/>
            <a:ext cx="1131909" cy="791219"/>
          </a:xfrm>
          <a:prstGeom prst="rect">
            <a:avLst/>
          </a:prstGeom>
        </p:spPr>
      </p:pic>
      <p:pic>
        <p:nvPicPr>
          <p:cNvPr id="17" name="Audio 16">
            <a:hlinkClick r:id="" action="ppaction://media"/>
            <a:extLst>
              <a:ext uri="{FF2B5EF4-FFF2-40B4-BE49-F238E27FC236}">
                <a16:creationId xmlns:a16="http://schemas.microsoft.com/office/drawing/2014/main" id="{21B7F486-B9FD-1085-0DD6-C663A2B0D8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
        <p:nvSpPr>
          <p:cNvPr id="8" name="Title 1">
            <a:extLst>
              <a:ext uri="{FF2B5EF4-FFF2-40B4-BE49-F238E27FC236}">
                <a16:creationId xmlns:a16="http://schemas.microsoft.com/office/drawing/2014/main" id="{4969F859-0517-2587-4D8E-A6297D94F2D3}"/>
              </a:ext>
            </a:extLst>
          </p:cNvPr>
          <p:cNvSpPr txBox="1">
            <a:spLocks/>
          </p:cNvSpPr>
          <p:nvPr/>
        </p:nvSpPr>
        <p:spPr>
          <a:xfrm>
            <a:off x="3901525" y="1536701"/>
            <a:ext cx="4428088" cy="729713"/>
          </a:xfrm>
          <a:prstGeom prst="rect">
            <a:avLst/>
          </a:prstGeom>
        </p:spPr>
        <p:txBody>
          <a:bodyPr spcFirstLastPara="1" vert="horz" wrap="square" lIns="91425" tIns="91425" rIns="91425" bIns="91425" rtlCol="0" anchor="b" anchorCtr="0">
            <a:noAutofit/>
          </a:bodyPr>
          <a:lstStyle>
            <a:lvl1pPr lvl="0" algn="ctr" defTabSz="457200" rtl="0" eaLnBrk="1" latinLnBrk="0" hangingPunct="1">
              <a:spcBef>
                <a:spcPts val="0"/>
              </a:spcBef>
              <a:spcAft>
                <a:spcPts val="0"/>
              </a:spcAft>
              <a:buSzPts val="5200"/>
              <a:buFont typeface="Franklin Gothic"/>
              <a:buNone/>
              <a:defRPr sz="5200" kern="1200">
                <a:solidFill>
                  <a:schemeClr val="accent1"/>
                </a:solidFill>
                <a:latin typeface="Franklin Gothic"/>
                <a:ea typeface="Franklin Gothic"/>
                <a:cs typeface="Franklin Gothic"/>
                <a:sym typeface="Franklin Gothic"/>
              </a:defRPr>
            </a:lvl1pPr>
            <a:lvl2pPr lvl="1" algn="ctr" eaLnBrk="1" hangingPunct="1">
              <a:spcBef>
                <a:spcPts val="0"/>
              </a:spcBef>
              <a:spcAft>
                <a:spcPts val="0"/>
              </a:spcAft>
              <a:buSzPts val="5200"/>
              <a:buNone/>
              <a:defRPr sz="5200">
                <a:solidFill>
                  <a:schemeClr val="tx2"/>
                </a:solidFill>
              </a:defRPr>
            </a:lvl2pPr>
            <a:lvl3pPr lvl="2" algn="ctr" eaLnBrk="1" hangingPunct="1">
              <a:spcBef>
                <a:spcPts val="0"/>
              </a:spcBef>
              <a:spcAft>
                <a:spcPts val="0"/>
              </a:spcAft>
              <a:buSzPts val="5200"/>
              <a:buNone/>
              <a:defRPr sz="5200">
                <a:solidFill>
                  <a:schemeClr val="tx2"/>
                </a:solidFill>
              </a:defRPr>
            </a:lvl3pPr>
            <a:lvl4pPr lvl="3" algn="ctr" eaLnBrk="1" hangingPunct="1">
              <a:spcBef>
                <a:spcPts val="0"/>
              </a:spcBef>
              <a:spcAft>
                <a:spcPts val="0"/>
              </a:spcAft>
              <a:buSzPts val="5200"/>
              <a:buNone/>
              <a:defRPr sz="5200">
                <a:solidFill>
                  <a:schemeClr val="tx2"/>
                </a:solidFill>
              </a:defRPr>
            </a:lvl4pPr>
            <a:lvl5pPr lvl="4" algn="ctr" eaLnBrk="1" hangingPunct="1">
              <a:spcBef>
                <a:spcPts val="0"/>
              </a:spcBef>
              <a:spcAft>
                <a:spcPts val="0"/>
              </a:spcAft>
              <a:buSzPts val="5200"/>
              <a:buNone/>
              <a:defRPr sz="5200">
                <a:solidFill>
                  <a:schemeClr val="tx2"/>
                </a:solidFill>
              </a:defRPr>
            </a:lvl5pPr>
            <a:lvl6pPr lvl="5" algn="ctr" eaLnBrk="1" hangingPunct="1">
              <a:spcBef>
                <a:spcPts val="0"/>
              </a:spcBef>
              <a:spcAft>
                <a:spcPts val="0"/>
              </a:spcAft>
              <a:buSzPts val="5200"/>
              <a:buNone/>
              <a:defRPr sz="5200">
                <a:solidFill>
                  <a:schemeClr val="tx2"/>
                </a:solidFill>
              </a:defRPr>
            </a:lvl6pPr>
            <a:lvl7pPr lvl="6" algn="ctr" eaLnBrk="1" hangingPunct="1">
              <a:spcBef>
                <a:spcPts val="0"/>
              </a:spcBef>
              <a:spcAft>
                <a:spcPts val="0"/>
              </a:spcAft>
              <a:buSzPts val="5200"/>
              <a:buNone/>
              <a:defRPr sz="5200">
                <a:solidFill>
                  <a:schemeClr val="tx2"/>
                </a:solidFill>
              </a:defRPr>
            </a:lvl7pPr>
            <a:lvl8pPr lvl="7" algn="ctr" eaLnBrk="1" hangingPunct="1">
              <a:spcBef>
                <a:spcPts val="0"/>
              </a:spcBef>
              <a:spcAft>
                <a:spcPts val="0"/>
              </a:spcAft>
              <a:buSzPts val="5200"/>
              <a:buNone/>
              <a:defRPr sz="5200">
                <a:solidFill>
                  <a:schemeClr val="tx2"/>
                </a:solidFill>
              </a:defRPr>
            </a:lvl8pPr>
            <a:lvl9pPr lvl="8" algn="ctr" eaLnBrk="1" hangingPunct="1">
              <a:spcBef>
                <a:spcPts val="0"/>
              </a:spcBef>
              <a:spcAft>
                <a:spcPts val="0"/>
              </a:spcAft>
              <a:buSzPts val="5200"/>
              <a:buNone/>
              <a:defRPr sz="5200">
                <a:solidFill>
                  <a:schemeClr val="tx2"/>
                </a:solidFill>
              </a:defRPr>
            </a:lvl9pPr>
          </a:lstStyle>
          <a:p>
            <a:pPr>
              <a:buClrTx/>
            </a:pPr>
            <a:r>
              <a:rPr lang="en-US" sz="4000">
                <a:latin typeface="Bahnschrift"/>
              </a:rPr>
              <a:t>Music Analysis</a:t>
            </a:r>
            <a:endParaRPr lang="en-US" sz="4000" dirty="0">
              <a:latin typeface="Bahnschrift"/>
            </a:endParaRPr>
          </a:p>
        </p:txBody>
      </p:sp>
    </p:spTree>
    <p:extLst>
      <p:ext uri="{BB962C8B-B14F-4D97-AF65-F5344CB8AC3E}">
        <p14:creationId xmlns:p14="http://schemas.microsoft.com/office/powerpoint/2010/main" val="1105233783"/>
      </p:ext>
    </p:extLst>
  </p:cSld>
  <p:clrMapOvr>
    <a:masterClrMapping/>
  </p:clrMapOvr>
  <mc:AlternateContent xmlns:mc="http://schemas.openxmlformats.org/markup-compatibility/2006" xmlns:p14="http://schemas.microsoft.com/office/powerpoint/2010/main">
    <mc:Choice Requires="p14">
      <p:transition spd="slow" p14:dur="2000" advTm="6292"/>
    </mc:Choice>
    <mc:Fallback xmlns="">
      <p:transition spd="slow" advTm="6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127330" y="177576"/>
            <a:ext cx="8627700" cy="690900"/>
          </a:xfrm>
        </p:spPr>
        <p:txBody>
          <a:bodyPr>
            <a:normAutofit fontScale="90000"/>
          </a:bodyPr>
          <a:lstStyle/>
          <a:p>
            <a:r>
              <a:rPr lang="en-US" dirty="0">
                <a:latin typeface="Bahnschrift"/>
              </a:rPr>
              <a:t>Creating The Initial Logistic Model</a:t>
            </a:r>
          </a:p>
        </p:txBody>
      </p:sp>
      <p:sp>
        <p:nvSpPr>
          <p:cNvPr id="5" name="TextBox 4">
            <a:extLst>
              <a:ext uri="{FF2B5EF4-FFF2-40B4-BE49-F238E27FC236}">
                <a16:creationId xmlns:a16="http://schemas.microsoft.com/office/drawing/2014/main" id="{CA874B58-EE4D-3925-A741-542A647AB4E3}"/>
              </a:ext>
            </a:extLst>
          </p:cNvPr>
          <p:cNvSpPr txBox="1"/>
          <p:nvPr/>
        </p:nvSpPr>
        <p:spPr>
          <a:xfrm>
            <a:off x="416911" y="2305663"/>
            <a:ext cx="26426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a:r>
              <a:rPr lang="en-US" dirty="0">
                <a:latin typeface="Bahnschrift"/>
                <a:cs typeface="Segoe UI"/>
              </a:rPr>
              <a:t>Hypothesis (Wald) Test</a:t>
            </a:r>
          </a:p>
          <a:p>
            <a:pPr marL="342900">
              <a:buAutoNum type="arabicPeriod"/>
            </a:pPr>
            <a:endParaRPr lang="en-US" dirty="0">
              <a:latin typeface="Bahnschrift"/>
              <a:cs typeface="Segoe UI"/>
            </a:endParaRPr>
          </a:p>
        </p:txBody>
      </p:sp>
      <p:sp>
        <p:nvSpPr>
          <p:cNvPr id="12" name="TextBox 11">
            <a:extLst>
              <a:ext uri="{FF2B5EF4-FFF2-40B4-BE49-F238E27FC236}">
                <a16:creationId xmlns:a16="http://schemas.microsoft.com/office/drawing/2014/main" id="{576CACD9-3725-E21A-5E30-11FAC44C20B5}"/>
              </a:ext>
            </a:extLst>
          </p:cNvPr>
          <p:cNvSpPr txBox="1"/>
          <p:nvPr/>
        </p:nvSpPr>
        <p:spPr>
          <a:xfrm>
            <a:off x="429694" y="1058268"/>
            <a:ext cx="53836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Bahnschrift"/>
                <a:cs typeface="Segoe UI"/>
              </a:rPr>
              <a:t>Initial Model Selection Tools:</a:t>
            </a:r>
          </a:p>
          <a:p>
            <a:pPr marL="285750" indent="-285750">
              <a:buChar char="•"/>
            </a:pPr>
            <a:r>
              <a:rPr lang="en-US" dirty="0">
                <a:latin typeface="Bahnschrift"/>
                <a:cs typeface="Segoe UI"/>
              </a:rPr>
              <a:t>Automated Search procedures:</a:t>
            </a:r>
            <a:endParaRPr lang="en-US" dirty="0"/>
          </a:p>
          <a:p>
            <a:pPr marL="342900">
              <a:buAutoNum type="arabicPeriod"/>
            </a:pPr>
            <a:r>
              <a:rPr lang="en-US" dirty="0">
                <a:latin typeface="Bahnschrift"/>
                <a:cs typeface="Segoe UI"/>
              </a:rPr>
              <a:t> Forward Selection</a:t>
            </a:r>
          </a:p>
          <a:p>
            <a:pPr marL="342900">
              <a:buAutoNum type="arabicPeriod"/>
            </a:pPr>
            <a:r>
              <a:rPr lang="en-US" dirty="0">
                <a:latin typeface="Bahnschrift"/>
                <a:cs typeface="Segoe UI"/>
              </a:rPr>
              <a:t> Backward Elimination</a:t>
            </a:r>
          </a:p>
          <a:p>
            <a:pPr marL="342900">
              <a:buAutoNum type="arabicPeriod"/>
            </a:pPr>
            <a:r>
              <a:rPr lang="en-US" dirty="0">
                <a:latin typeface="Bahnschrift"/>
                <a:cs typeface="Segoe UI"/>
              </a:rPr>
              <a:t> Stepwise Regression</a:t>
            </a:r>
          </a:p>
        </p:txBody>
      </p:sp>
      <p:pic>
        <p:nvPicPr>
          <p:cNvPr id="15" name="Picture 14" descr="Text&#10;&#10;Description automatically generated">
            <a:extLst>
              <a:ext uri="{FF2B5EF4-FFF2-40B4-BE49-F238E27FC236}">
                <a16:creationId xmlns:a16="http://schemas.microsoft.com/office/drawing/2014/main" id="{11D9DDB2-6FB5-0F6B-F54B-AB265CB212D3}"/>
              </a:ext>
            </a:extLst>
          </p:cNvPr>
          <p:cNvPicPr>
            <a:picLocks noChangeAspect="1"/>
          </p:cNvPicPr>
          <p:nvPr/>
        </p:nvPicPr>
        <p:blipFill>
          <a:blip r:embed="rId5"/>
          <a:stretch>
            <a:fillRect/>
          </a:stretch>
        </p:blipFill>
        <p:spPr>
          <a:xfrm>
            <a:off x="3676140" y="887339"/>
            <a:ext cx="2439931" cy="1854348"/>
          </a:xfrm>
          <a:prstGeom prst="rect">
            <a:avLst/>
          </a:prstGeom>
        </p:spPr>
      </p:pic>
      <p:sp>
        <p:nvSpPr>
          <p:cNvPr id="16" name="Rectangle 15">
            <a:extLst>
              <a:ext uri="{FF2B5EF4-FFF2-40B4-BE49-F238E27FC236}">
                <a16:creationId xmlns:a16="http://schemas.microsoft.com/office/drawing/2014/main" id="{0483A8FA-585E-F074-3E42-A6DD95001B5A}"/>
              </a:ext>
            </a:extLst>
          </p:cNvPr>
          <p:cNvSpPr/>
          <p:nvPr/>
        </p:nvSpPr>
        <p:spPr>
          <a:xfrm>
            <a:off x="3676140" y="1742289"/>
            <a:ext cx="1682014" cy="85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15C75A-02DF-1183-3E9D-3FEAA7F64DE0}"/>
                  </a:ext>
                </a:extLst>
              </p:cNvPr>
              <p:cNvSpPr txBox="1"/>
              <p:nvPr/>
            </p:nvSpPr>
            <p:spPr>
              <a:xfrm>
                <a:off x="-124548" y="2662505"/>
                <a:ext cx="3958573" cy="331348"/>
              </a:xfrm>
              <a:prstGeom prst="rect">
                <a:avLst/>
              </a:prstGeom>
              <a:noFill/>
            </p:spPr>
            <p:txBody>
              <a:bodyPr wrap="square">
                <a:spAutoFit/>
              </a:bodyPr>
              <a:lstStyle/>
              <a:p>
                <a:pPr marL="0" marR="0" algn="ctr">
                  <a:spcBef>
                    <a:spcPts val="0"/>
                  </a:spcBef>
                  <a:spcAft>
                    <a:spcPts val="0"/>
                  </a:spcAft>
                </a:pPr>
                <a14:m>
                  <m:oMath xmlns:m="http://schemas.openxmlformats.org/officeDocument/2006/math">
                    <m:sSub>
                      <m:sSubPr>
                        <m:ctrlPr>
                          <a:rPr lang="en-US"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𝑆𝑝𝑒𝑒𝑐h𝑖𝑛𝑒𝑠𝑠</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14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𝐴</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𝑆𝑝𝑒𝑒𝑐h𝑖𝑛𝑒𝑠𝑠</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14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0D15C75A-02DF-1183-3E9D-3FEAA7F64DE0}"/>
                  </a:ext>
                </a:extLst>
              </p:cNvPr>
              <p:cNvSpPr txBox="1">
                <a:spLocks noRot="1" noChangeAspect="1" noMove="1" noResize="1" noEditPoints="1" noAdjustHandles="1" noChangeArrowheads="1" noChangeShapeType="1" noTextEdit="1"/>
              </p:cNvSpPr>
              <p:nvPr/>
            </p:nvSpPr>
            <p:spPr>
              <a:xfrm>
                <a:off x="-124548" y="2662505"/>
                <a:ext cx="3958573" cy="331348"/>
              </a:xfrm>
              <a:prstGeom prst="rect">
                <a:avLst/>
              </a:prstGeom>
              <a:blipFill>
                <a:blip r:embed="rId7"/>
                <a:stretch>
                  <a:fillRect t="-3704" b="-11111"/>
                </a:stretch>
              </a:blipFill>
            </p:spPr>
            <p:txBody>
              <a:bodyPr/>
              <a:lstStyle/>
              <a:p>
                <a:r>
                  <a:rPr lang="en-US">
                    <a:noFill/>
                  </a:rPr>
                  <a:t> </a:t>
                </a:r>
              </a:p>
            </p:txBody>
          </p:sp>
        </mc:Fallback>
      </mc:AlternateContent>
      <p:pic>
        <p:nvPicPr>
          <p:cNvPr id="22" name="Picture 21" descr="Graphical user interface, application&#10;&#10;Description automatically generated">
            <a:extLst>
              <a:ext uri="{FF2B5EF4-FFF2-40B4-BE49-F238E27FC236}">
                <a16:creationId xmlns:a16="http://schemas.microsoft.com/office/drawing/2014/main" id="{EB3FC791-B9F0-EB8A-9E11-10144D7671F2}"/>
              </a:ext>
            </a:extLst>
          </p:cNvPr>
          <p:cNvPicPr>
            <a:picLocks noChangeAspect="1"/>
          </p:cNvPicPr>
          <p:nvPr/>
        </p:nvPicPr>
        <p:blipFill>
          <a:blip r:embed="rId8"/>
          <a:stretch>
            <a:fillRect/>
          </a:stretch>
        </p:blipFill>
        <p:spPr>
          <a:xfrm>
            <a:off x="1131849" y="3210067"/>
            <a:ext cx="1212764" cy="554717"/>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F4900E1-F0FA-C20D-5D07-BF75AD0AAB5E}"/>
                  </a:ext>
                </a:extLst>
              </p:cNvPr>
              <p:cNvSpPr txBox="1"/>
              <p:nvPr/>
            </p:nvSpPr>
            <p:spPr>
              <a:xfrm>
                <a:off x="205610" y="4592405"/>
                <a:ext cx="4575572" cy="5069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𝜋</m:t>
                                      </m:r>
                                    </m:e>
                                  </m:acc>
                                </m:num>
                                <m:den>
                                  <m:r>
                                    <a:rPr lang="en-US" i="0">
                                      <a:latin typeface="Cambria Math" panose="02040503050406030204" pitchFamily="18" charset="0"/>
                                    </a:rPr>
                                    <m:t>1 − </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𝜋</m:t>
                                      </m:r>
                                    </m:e>
                                  </m:acc>
                                </m:den>
                              </m:f>
                            </m:e>
                          </m:d>
                        </m:e>
                      </m:func>
                      <m:r>
                        <a:rPr lang="en-US" i="0">
                          <a:latin typeface="Cambria Math" panose="02040503050406030204" pitchFamily="18" charset="0"/>
                        </a:rPr>
                        <m:t> = 20.3225399−0.2361914</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𝑃𝑜𝑝𝑢𝑙𝑎𝑟𝑖𝑡𝑦</m:t>
                          </m:r>
                        </m:sub>
                      </m:sSub>
                    </m:oMath>
                  </m:oMathPara>
                </a14:m>
                <a:endParaRPr lang="en-US" dirty="0"/>
              </a:p>
            </p:txBody>
          </p:sp>
        </mc:Choice>
        <mc:Fallback>
          <p:sp>
            <p:nvSpPr>
              <p:cNvPr id="23" name="TextBox 22">
                <a:extLst>
                  <a:ext uri="{FF2B5EF4-FFF2-40B4-BE49-F238E27FC236}">
                    <a16:creationId xmlns:a16="http://schemas.microsoft.com/office/drawing/2014/main" id="{FF4900E1-F0FA-C20D-5D07-BF75AD0AAB5E}"/>
                  </a:ext>
                </a:extLst>
              </p:cNvPr>
              <p:cNvSpPr txBox="1">
                <a:spLocks noRot="1" noChangeAspect="1" noMove="1" noResize="1" noEditPoints="1" noAdjustHandles="1" noChangeArrowheads="1" noChangeShapeType="1" noTextEdit="1"/>
              </p:cNvSpPr>
              <p:nvPr/>
            </p:nvSpPr>
            <p:spPr>
              <a:xfrm>
                <a:off x="205610" y="4592405"/>
                <a:ext cx="4575572" cy="506934"/>
              </a:xfrm>
              <a:prstGeom prst="rect">
                <a:avLst/>
              </a:prstGeom>
              <a:blipFill>
                <a:blip r:embed="rId9"/>
                <a:stretch>
                  <a:fillRect t="-2439" b="-17073"/>
                </a:stretch>
              </a:blipFill>
            </p:spPr>
            <p:txBody>
              <a:bodyPr/>
              <a:lstStyle/>
              <a:p>
                <a:r>
                  <a:rPr lang="en-US">
                    <a:noFill/>
                  </a:rPr>
                  <a:t> </a:t>
                </a:r>
              </a:p>
            </p:txBody>
          </p:sp>
        </mc:Fallback>
      </mc:AlternateContent>
      <p:pic>
        <p:nvPicPr>
          <p:cNvPr id="28" name="Picture 27" descr="Text&#10;&#10;Description automatically generated">
            <a:extLst>
              <a:ext uri="{FF2B5EF4-FFF2-40B4-BE49-F238E27FC236}">
                <a16:creationId xmlns:a16="http://schemas.microsoft.com/office/drawing/2014/main" id="{C31D2599-53AB-FFE7-797E-88CB3D891446}"/>
              </a:ext>
            </a:extLst>
          </p:cNvPr>
          <p:cNvPicPr>
            <a:picLocks noChangeAspect="1"/>
          </p:cNvPicPr>
          <p:nvPr/>
        </p:nvPicPr>
        <p:blipFill>
          <a:blip r:embed="rId10"/>
          <a:stretch>
            <a:fillRect/>
          </a:stretch>
        </p:blipFill>
        <p:spPr>
          <a:xfrm>
            <a:off x="3683824" y="2951123"/>
            <a:ext cx="2369043" cy="1620208"/>
          </a:xfrm>
          <a:prstGeom prst="rect">
            <a:avLst/>
          </a:prstGeom>
        </p:spPr>
      </p:pic>
      <p:pic>
        <p:nvPicPr>
          <p:cNvPr id="30" name="Audio 29">
            <a:hlinkClick r:id="" action="ppaction://media"/>
            <a:extLst>
              <a:ext uri="{FF2B5EF4-FFF2-40B4-BE49-F238E27FC236}">
                <a16:creationId xmlns:a16="http://schemas.microsoft.com/office/drawing/2014/main" id="{5C960EBE-4AC4-CD24-FD88-CB6E7F525AB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
        <p:nvSpPr>
          <p:cNvPr id="31" name="TextBox 30">
            <a:extLst>
              <a:ext uri="{FF2B5EF4-FFF2-40B4-BE49-F238E27FC236}">
                <a16:creationId xmlns:a16="http://schemas.microsoft.com/office/drawing/2014/main" id="{73A486F5-0D7C-844D-A8EF-05AFD6D3574D}"/>
              </a:ext>
            </a:extLst>
          </p:cNvPr>
          <p:cNvSpPr txBox="1"/>
          <p:nvPr/>
        </p:nvSpPr>
        <p:spPr>
          <a:xfrm>
            <a:off x="3676140" y="2708706"/>
            <a:ext cx="212948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a:r>
              <a:rPr lang="en-US" sz="700" dirty="0">
                <a:latin typeface="Bahnschrift"/>
                <a:cs typeface="Segoe UI"/>
              </a:rPr>
              <a:t>Full Logistic Regression Model R output</a:t>
            </a:r>
          </a:p>
        </p:txBody>
      </p:sp>
      <p:sp>
        <p:nvSpPr>
          <p:cNvPr id="32" name="TextBox 31">
            <a:extLst>
              <a:ext uri="{FF2B5EF4-FFF2-40B4-BE49-F238E27FC236}">
                <a16:creationId xmlns:a16="http://schemas.microsoft.com/office/drawing/2014/main" id="{33F2A651-24E1-7F09-ED1D-25F0449BCF83}"/>
              </a:ext>
            </a:extLst>
          </p:cNvPr>
          <p:cNvSpPr txBox="1"/>
          <p:nvPr/>
        </p:nvSpPr>
        <p:spPr>
          <a:xfrm>
            <a:off x="3556362" y="4521607"/>
            <a:ext cx="236904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a:r>
              <a:rPr lang="en-US" sz="700" dirty="0">
                <a:latin typeface="Bahnschrift"/>
                <a:cs typeface="Segoe UI"/>
              </a:rPr>
              <a:t>Reduced Logistic Regression Model R output</a:t>
            </a:r>
          </a:p>
        </p:txBody>
      </p:sp>
      <p:sp>
        <p:nvSpPr>
          <p:cNvPr id="33" name="TextBox 32">
            <a:extLst>
              <a:ext uri="{FF2B5EF4-FFF2-40B4-BE49-F238E27FC236}">
                <a16:creationId xmlns:a16="http://schemas.microsoft.com/office/drawing/2014/main" id="{DB1E2A18-7196-8E71-E71B-2AB58C47683C}"/>
              </a:ext>
            </a:extLst>
          </p:cNvPr>
          <p:cNvSpPr txBox="1"/>
          <p:nvPr/>
        </p:nvSpPr>
        <p:spPr>
          <a:xfrm>
            <a:off x="830334" y="3753307"/>
            <a:ext cx="236904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a:r>
              <a:rPr lang="en-US" sz="700" dirty="0">
                <a:latin typeface="Bahnschrift"/>
                <a:cs typeface="Segoe UI"/>
              </a:rPr>
              <a:t>Chi-Square test p-value</a:t>
            </a:r>
          </a:p>
        </p:txBody>
      </p:sp>
      <p:sp>
        <p:nvSpPr>
          <p:cNvPr id="3" name="Rectangle 2">
            <a:extLst>
              <a:ext uri="{FF2B5EF4-FFF2-40B4-BE49-F238E27FC236}">
                <a16:creationId xmlns:a16="http://schemas.microsoft.com/office/drawing/2014/main" id="{CA6F158A-9496-DEA0-5D0A-B137BBFAFA1F}"/>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8">
            <a:extLst>
              <a:ext uri="{FF2B5EF4-FFF2-40B4-BE49-F238E27FC236}">
                <a16:creationId xmlns:a16="http://schemas.microsoft.com/office/drawing/2014/main" id="{91014634-BBF1-5DB6-9964-A0CDD2D15EE3}"/>
              </a:ext>
            </a:extLst>
          </p:cNvPr>
          <p:cNvPicPr>
            <a:picLocks noChangeAspect="1"/>
          </p:cNvPicPr>
          <p:nvPr/>
        </p:nvPicPr>
        <p:blipFill rotWithShape="1">
          <a:blip r:embed="rId12"/>
          <a:srcRect r="-510" b="15424"/>
          <a:stretch/>
        </p:blipFill>
        <p:spPr>
          <a:xfrm>
            <a:off x="8517312" y="91459"/>
            <a:ext cx="542097" cy="690900"/>
          </a:xfrm>
          <a:prstGeom prst="rect">
            <a:avLst/>
          </a:prstGeom>
        </p:spPr>
      </p:pic>
      <p:sp>
        <p:nvSpPr>
          <p:cNvPr id="6" name="TextBox 5">
            <a:extLst>
              <a:ext uri="{FF2B5EF4-FFF2-40B4-BE49-F238E27FC236}">
                <a16:creationId xmlns:a16="http://schemas.microsoft.com/office/drawing/2014/main" id="{0E2915D6-1E65-F4F6-4253-3C16F54E8EE3}"/>
              </a:ext>
            </a:extLst>
          </p:cNvPr>
          <p:cNvSpPr txBox="1"/>
          <p:nvPr/>
        </p:nvSpPr>
        <p:spPr>
          <a:xfrm>
            <a:off x="8556625" y="745889"/>
            <a:ext cx="529773" cy="237842"/>
          </a:xfrm>
          <a:prstGeom prst="rect">
            <a:avLst/>
          </a:prstGeom>
          <a:noFill/>
        </p:spPr>
        <p:txBody>
          <a:bodyPr wrap="square" rtlCol="0">
            <a:spAutoFit/>
          </a:bodyPr>
          <a:lstStyle/>
          <a:p>
            <a:r>
              <a:rPr lang="en-US" sz="900" dirty="0"/>
              <a:t>Suraj</a:t>
            </a:r>
          </a:p>
        </p:txBody>
      </p:sp>
    </p:spTree>
    <p:extLst>
      <p:ext uri="{BB962C8B-B14F-4D97-AF65-F5344CB8AC3E}">
        <p14:creationId xmlns:p14="http://schemas.microsoft.com/office/powerpoint/2010/main" val="512572144"/>
      </p:ext>
    </p:extLst>
  </p:cSld>
  <p:clrMapOvr>
    <a:masterClrMapping/>
  </p:clrMapOvr>
  <mc:AlternateContent xmlns:mc="http://schemas.openxmlformats.org/markup-compatibility/2006" xmlns:p14="http://schemas.microsoft.com/office/powerpoint/2010/main">
    <mc:Choice Requires="p14">
      <p:transition spd="slow" p14:dur="2000" advTm="85610"/>
    </mc:Choice>
    <mc:Fallback xmlns="">
      <p:transition spd="slow" advTm="85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514956" y="267028"/>
            <a:ext cx="6578464" cy="690900"/>
          </a:xfrm>
        </p:spPr>
        <p:txBody>
          <a:bodyPr>
            <a:normAutofit fontScale="90000"/>
          </a:bodyPr>
          <a:lstStyle/>
          <a:p>
            <a:r>
              <a:rPr lang="en-US">
                <a:latin typeface="Bahnschrift"/>
              </a:rPr>
              <a:t>High-Level Results – Question 2</a:t>
            </a:r>
          </a:p>
        </p:txBody>
      </p:sp>
      <p:sp>
        <p:nvSpPr>
          <p:cNvPr id="3" name="TextBox 2">
            <a:extLst>
              <a:ext uri="{FF2B5EF4-FFF2-40B4-BE49-F238E27FC236}">
                <a16:creationId xmlns:a16="http://schemas.microsoft.com/office/drawing/2014/main" id="{84EEB5E8-B5DB-2B61-B7D6-44CEE21F843B}"/>
              </a:ext>
            </a:extLst>
          </p:cNvPr>
          <p:cNvSpPr txBox="1"/>
          <p:nvPr/>
        </p:nvSpPr>
        <p:spPr>
          <a:xfrm>
            <a:off x="95408" y="3241624"/>
            <a:ext cx="826736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Question 2</a:t>
            </a:r>
            <a:r>
              <a:rPr lang="en-US" dirty="0">
                <a:latin typeface="Times New Roman"/>
                <a:cs typeface="Times New Roman"/>
              </a:rPr>
              <a:t>: </a:t>
            </a:r>
            <a:r>
              <a:rPr lang="en-US" sz="1200" dirty="0">
                <a:latin typeface="Times New Roman" panose="02020603050405020304" pitchFamily="18" charset="0"/>
                <a:cs typeface="Times New Roman" panose="02020603050405020304" pitchFamily="18" charset="0"/>
              </a:rPr>
              <a:t>With the final logistic regression model completed, we found that an increase in Popularity results in a song being categorized as “Not Pop."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This conclusion is similar to the behavior seen in the linear regression model. This may be a factor of the song’s that were released in 2019, the more popular songs tended to be non-Pop.</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 results from our ROC Curve demonstrates that our model performs better than random.</a:t>
            </a:r>
          </a:p>
        </p:txBody>
      </p:sp>
      <p:pic>
        <p:nvPicPr>
          <p:cNvPr id="5" name="Picture 5" descr="Chart, box and whisker chart&#10;&#10;Description automatically generated">
            <a:extLst>
              <a:ext uri="{FF2B5EF4-FFF2-40B4-BE49-F238E27FC236}">
                <a16:creationId xmlns:a16="http://schemas.microsoft.com/office/drawing/2014/main" id="{039FBA7E-8A1E-6694-0AD2-7D20C15E8F1E}"/>
              </a:ext>
            </a:extLst>
          </p:cNvPr>
          <p:cNvPicPr>
            <a:picLocks noChangeAspect="1"/>
          </p:cNvPicPr>
          <p:nvPr/>
        </p:nvPicPr>
        <p:blipFill>
          <a:blip r:embed="rId4"/>
          <a:stretch>
            <a:fillRect/>
          </a:stretch>
        </p:blipFill>
        <p:spPr>
          <a:xfrm>
            <a:off x="30863" y="918068"/>
            <a:ext cx="3497801" cy="2283050"/>
          </a:xfrm>
          <a:prstGeom prst="rect">
            <a:avLst/>
          </a:prstGeom>
        </p:spPr>
      </p:pic>
      <p:pic>
        <p:nvPicPr>
          <p:cNvPr id="6" name="Picture 6">
            <a:extLst>
              <a:ext uri="{FF2B5EF4-FFF2-40B4-BE49-F238E27FC236}">
                <a16:creationId xmlns:a16="http://schemas.microsoft.com/office/drawing/2014/main" id="{AF4DCCBC-814C-6593-E50C-4403E5ADB26C}"/>
              </a:ext>
            </a:extLst>
          </p:cNvPr>
          <p:cNvPicPr>
            <a:picLocks noChangeAspect="1"/>
          </p:cNvPicPr>
          <p:nvPr/>
        </p:nvPicPr>
        <p:blipFill>
          <a:blip r:embed="rId5"/>
          <a:stretch>
            <a:fillRect/>
          </a:stretch>
        </p:blipFill>
        <p:spPr>
          <a:xfrm>
            <a:off x="3528664" y="918068"/>
            <a:ext cx="3298054" cy="224877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835357-CDFF-F5B4-F21C-1191A8BB50F5}"/>
                  </a:ext>
                </a:extLst>
              </p:cNvPr>
              <p:cNvSpPr txBox="1"/>
              <p:nvPr/>
            </p:nvSpPr>
            <p:spPr>
              <a:xfrm>
                <a:off x="1762712" y="4184411"/>
                <a:ext cx="4575572" cy="5069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𝜋</m:t>
                                      </m:r>
                                    </m:e>
                                  </m:acc>
                                </m:num>
                                <m:den>
                                  <m:r>
                                    <a:rPr lang="en-US" i="0">
                                      <a:latin typeface="Cambria Math" panose="02040503050406030204" pitchFamily="18" charset="0"/>
                                    </a:rPr>
                                    <m:t>1 − </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𝜋</m:t>
                                      </m:r>
                                    </m:e>
                                  </m:acc>
                                </m:den>
                              </m:f>
                            </m:e>
                          </m:d>
                        </m:e>
                      </m:func>
                      <m:r>
                        <a:rPr lang="en-US" i="0">
                          <a:latin typeface="Cambria Math" panose="02040503050406030204" pitchFamily="18" charset="0"/>
                        </a:rPr>
                        <m:t> = 20.3225399−0.2361914</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𝑃𝑜𝑝𝑢𝑙𝑎𝑟𝑖𝑡𝑦</m:t>
                          </m:r>
                        </m:sub>
                      </m:sSub>
                    </m:oMath>
                  </m:oMathPara>
                </a14:m>
                <a:endParaRPr lang="en-US" dirty="0"/>
              </a:p>
            </p:txBody>
          </p:sp>
        </mc:Choice>
        <mc:Fallback>
          <p:sp>
            <p:nvSpPr>
              <p:cNvPr id="8" name="TextBox 7">
                <a:extLst>
                  <a:ext uri="{FF2B5EF4-FFF2-40B4-BE49-F238E27FC236}">
                    <a16:creationId xmlns:a16="http://schemas.microsoft.com/office/drawing/2014/main" id="{3A835357-CDFF-F5B4-F21C-1191A8BB50F5}"/>
                  </a:ext>
                </a:extLst>
              </p:cNvPr>
              <p:cNvSpPr txBox="1">
                <a:spLocks noRot="1" noChangeAspect="1" noMove="1" noResize="1" noEditPoints="1" noAdjustHandles="1" noChangeArrowheads="1" noChangeShapeType="1" noTextEdit="1"/>
              </p:cNvSpPr>
              <p:nvPr/>
            </p:nvSpPr>
            <p:spPr>
              <a:xfrm>
                <a:off x="1762712" y="4184411"/>
                <a:ext cx="4575572" cy="506934"/>
              </a:xfrm>
              <a:prstGeom prst="rect">
                <a:avLst/>
              </a:prstGeom>
              <a:blipFill>
                <a:blip r:embed="rId6"/>
                <a:stretch>
                  <a:fillRect t="-2439" b="-1463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EFB4190-151F-7219-7FAA-42FFCE371DAD}"/>
              </a:ext>
            </a:extLst>
          </p:cNvPr>
          <p:cNvPicPr>
            <a:picLocks noChangeAspect="1"/>
          </p:cNvPicPr>
          <p:nvPr/>
        </p:nvPicPr>
        <p:blipFill rotWithShape="1">
          <a:blip r:embed="rId7"/>
          <a:srcRect l="23482" r="23655" b="24851"/>
          <a:stretch/>
        </p:blipFill>
        <p:spPr>
          <a:xfrm>
            <a:off x="6754799" y="1574733"/>
            <a:ext cx="2283642" cy="430074"/>
          </a:xfrm>
          <a:prstGeom prst="rect">
            <a:avLst/>
          </a:prstGeom>
          <a:solidFill>
            <a:schemeClr val="bg1"/>
          </a:solidFill>
        </p:spPr>
      </p:pic>
      <p:pic>
        <p:nvPicPr>
          <p:cNvPr id="13" name="Audio 12">
            <a:hlinkClick r:id="" action="ppaction://media"/>
            <a:extLst>
              <a:ext uri="{FF2B5EF4-FFF2-40B4-BE49-F238E27FC236}">
                <a16:creationId xmlns:a16="http://schemas.microsoft.com/office/drawing/2014/main" id="{B07D7648-37A8-08C4-16CA-43524771BA0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
        <p:nvSpPr>
          <p:cNvPr id="4" name="Rectangle 3">
            <a:extLst>
              <a:ext uri="{FF2B5EF4-FFF2-40B4-BE49-F238E27FC236}">
                <a16:creationId xmlns:a16="http://schemas.microsoft.com/office/drawing/2014/main" id="{031D0FB8-D357-1989-7856-F60B4E8B83F9}"/>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8">
            <a:extLst>
              <a:ext uri="{FF2B5EF4-FFF2-40B4-BE49-F238E27FC236}">
                <a16:creationId xmlns:a16="http://schemas.microsoft.com/office/drawing/2014/main" id="{7A2AFC41-0C76-B753-7634-D51F84B99119}"/>
              </a:ext>
            </a:extLst>
          </p:cNvPr>
          <p:cNvPicPr>
            <a:picLocks noChangeAspect="1"/>
          </p:cNvPicPr>
          <p:nvPr/>
        </p:nvPicPr>
        <p:blipFill rotWithShape="1">
          <a:blip r:embed="rId9"/>
          <a:srcRect r="-510" b="15424"/>
          <a:stretch/>
        </p:blipFill>
        <p:spPr>
          <a:xfrm>
            <a:off x="8517312" y="91459"/>
            <a:ext cx="542097" cy="690900"/>
          </a:xfrm>
          <a:prstGeom prst="rect">
            <a:avLst/>
          </a:prstGeom>
        </p:spPr>
      </p:pic>
      <p:sp>
        <p:nvSpPr>
          <p:cNvPr id="9" name="TextBox 8">
            <a:extLst>
              <a:ext uri="{FF2B5EF4-FFF2-40B4-BE49-F238E27FC236}">
                <a16:creationId xmlns:a16="http://schemas.microsoft.com/office/drawing/2014/main" id="{1DC11407-36F4-EF15-2C0E-3C929FABCB33}"/>
              </a:ext>
            </a:extLst>
          </p:cNvPr>
          <p:cNvSpPr txBox="1"/>
          <p:nvPr/>
        </p:nvSpPr>
        <p:spPr>
          <a:xfrm>
            <a:off x="8556625" y="745889"/>
            <a:ext cx="529773" cy="237842"/>
          </a:xfrm>
          <a:prstGeom prst="rect">
            <a:avLst/>
          </a:prstGeom>
          <a:noFill/>
        </p:spPr>
        <p:txBody>
          <a:bodyPr wrap="square" rtlCol="0">
            <a:spAutoFit/>
          </a:bodyPr>
          <a:lstStyle/>
          <a:p>
            <a:r>
              <a:rPr lang="en-US" sz="900" dirty="0"/>
              <a:t>Suraj</a:t>
            </a:r>
          </a:p>
        </p:txBody>
      </p:sp>
    </p:spTree>
    <p:extLst>
      <p:ext uri="{BB962C8B-B14F-4D97-AF65-F5344CB8AC3E}">
        <p14:creationId xmlns:p14="http://schemas.microsoft.com/office/powerpoint/2010/main" val="851731069"/>
      </p:ext>
    </p:extLst>
  </p:cSld>
  <p:clrMapOvr>
    <a:masterClrMapping/>
  </p:clrMapOvr>
  <mc:AlternateContent xmlns:mc="http://schemas.openxmlformats.org/markup-compatibility/2006">
    <mc:Choice xmlns:p14="http://schemas.microsoft.com/office/powerpoint/2010/main" Requires="p14">
      <p:transition spd="slow" p14:dur="2000" advTm="91221"/>
    </mc:Choice>
    <mc:Fallback>
      <p:transition spd="slow" advTm="9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7237D-06FB-2B06-5C9C-7961A8FF119C}"/>
              </a:ext>
            </a:extLst>
          </p:cNvPr>
          <p:cNvSpPr>
            <a:spLocks noGrp="1"/>
          </p:cNvSpPr>
          <p:nvPr>
            <p:ph type="title"/>
          </p:nvPr>
        </p:nvSpPr>
        <p:spPr/>
        <p:txBody>
          <a:bodyPr/>
          <a:lstStyle/>
          <a:p>
            <a:r>
              <a:rPr lang="en-US">
                <a:latin typeface="Bahnschrift"/>
              </a:rPr>
              <a:t>Thank you!</a:t>
            </a:r>
          </a:p>
        </p:txBody>
      </p:sp>
      <p:pic>
        <p:nvPicPr>
          <p:cNvPr id="6" name="Audio 5">
            <a:hlinkClick r:id="" action="ppaction://media"/>
            <a:extLst>
              <a:ext uri="{FF2B5EF4-FFF2-40B4-BE49-F238E27FC236}">
                <a16:creationId xmlns:a16="http://schemas.microsoft.com/office/drawing/2014/main" id="{A06DEE0C-5821-15E3-1100-FFBFC3278D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
        <p:nvSpPr>
          <p:cNvPr id="8" name="Rectangle 7">
            <a:extLst>
              <a:ext uri="{FF2B5EF4-FFF2-40B4-BE49-F238E27FC236}">
                <a16:creationId xmlns:a16="http://schemas.microsoft.com/office/drawing/2014/main" id="{A0AABFF4-B9A4-458B-9D48-D14E51D5CD8E}"/>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9831947-CC1B-3EFA-A7DF-157CFF1378CE}"/>
              </a:ext>
            </a:extLst>
          </p:cNvPr>
          <p:cNvPicPr>
            <a:picLocks noChangeAspect="1"/>
          </p:cNvPicPr>
          <p:nvPr/>
        </p:nvPicPr>
        <p:blipFill rotWithShape="1">
          <a:blip r:embed="rId6"/>
          <a:srcRect r="-510" b="15424"/>
          <a:stretch/>
        </p:blipFill>
        <p:spPr>
          <a:xfrm>
            <a:off x="8517312" y="91459"/>
            <a:ext cx="542097" cy="690900"/>
          </a:xfrm>
          <a:prstGeom prst="rect">
            <a:avLst/>
          </a:prstGeom>
        </p:spPr>
      </p:pic>
      <p:sp>
        <p:nvSpPr>
          <p:cNvPr id="10" name="TextBox 9">
            <a:extLst>
              <a:ext uri="{FF2B5EF4-FFF2-40B4-BE49-F238E27FC236}">
                <a16:creationId xmlns:a16="http://schemas.microsoft.com/office/drawing/2014/main" id="{DC99706B-4358-B7C7-9A1B-2A971C488D4D}"/>
              </a:ext>
            </a:extLst>
          </p:cNvPr>
          <p:cNvSpPr txBox="1"/>
          <p:nvPr/>
        </p:nvSpPr>
        <p:spPr>
          <a:xfrm>
            <a:off x="8556625" y="745889"/>
            <a:ext cx="529773" cy="237842"/>
          </a:xfrm>
          <a:prstGeom prst="rect">
            <a:avLst/>
          </a:prstGeom>
          <a:noFill/>
        </p:spPr>
        <p:txBody>
          <a:bodyPr wrap="square" rtlCol="0">
            <a:spAutoFit/>
          </a:bodyPr>
          <a:lstStyle/>
          <a:p>
            <a:r>
              <a:rPr lang="en-US" sz="900" dirty="0"/>
              <a:t>Suraj</a:t>
            </a:r>
          </a:p>
        </p:txBody>
      </p:sp>
    </p:spTree>
    <p:extLst>
      <p:ext uri="{BB962C8B-B14F-4D97-AF65-F5344CB8AC3E}">
        <p14:creationId xmlns:p14="http://schemas.microsoft.com/office/powerpoint/2010/main" val="252323577"/>
      </p:ext>
    </p:extLst>
  </p:cSld>
  <p:clrMapOvr>
    <a:masterClrMapping/>
  </p:clrMapOvr>
  <mc:AlternateContent xmlns:mc="http://schemas.openxmlformats.org/markup-compatibility/2006">
    <mc:Choice xmlns:p14="http://schemas.microsoft.com/office/powerpoint/2010/main" Requires="p14">
      <p:transition spd="slow" p14:dur="2000" advTm="17168"/>
    </mc:Choice>
    <mc:Fallback>
      <p:transition spd="slow" advTm="1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0F3E1D-DD54-4F89-6A5C-4C248E36C648}"/>
              </a:ext>
            </a:extLst>
          </p:cNvPr>
          <p:cNvSpPr txBox="1"/>
          <p:nvPr/>
        </p:nvSpPr>
        <p:spPr>
          <a:xfrm>
            <a:off x="4430" y="178981"/>
            <a:ext cx="9135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tx1"/>
                </a:solidFill>
                <a:latin typeface="Bahnschrift"/>
              </a:rPr>
              <a:t>Outline</a:t>
            </a:r>
            <a:endParaRPr lang="en-US">
              <a:solidFill>
                <a:schemeClr val="tx1"/>
              </a:solidFill>
            </a:endParaRPr>
          </a:p>
        </p:txBody>
      </p:sp>
      <p:sp>
        <p:nvSpPr>
          <p:cNvPr id="12" name="TextBox 11">
            <a:extLst>
              <a:ext uri="{FF2B5EF4-FFF2-40B4-BE49-F238E27FC236}">
                <a16:creationId xmlns:a16="http://schemas.microsoft.com/office/drawing/2014/main" id="{F6EFFCF0-C629-187C-2B2E-5918CDD4149E}"/>
              </a:ext>
            </a:extLst>
          </p:cNvPr>
          <p:cNvSpPr txBox="1"/>
          <p:nvPr/>
        </p:nvSpPr>
        <p:spPr>
          <a:xfrm>
            <a:off x="310594" y="611266"/>
            <a:ext cx="6115779"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a:solidFill>
                  <a:schemeClr val="tx1"/>
                </a:solidFill>
              </a:rPr>
              <a:t>Team Introductions</a:t>
            </a:r>
          </a:p>
          <a:p>
            <a:pPr marL="457200" indent="-457200">
              <a:buAutoNum type="arabicPeriod"/>
            </a:pPr>
            <a:r>
              <a:rPr lang="en-US" sz="2000">
                <a:solidFill>
                  <a:schemeClr val="tx1"/>
                </a:solidFill>
              </a:rPr>
              <a:t>Executive Summary</a:t>
            </a:r>
          </a:p>
          <a:p>
            <a:pPr marL="457200" indent="-457200">
              <a:buAutoNum type="arabicPeriod"/>
            </a:pPr>
            <a:r>
              <a:rPr lang="en-US" sz="2000">
                <a:solidFill>
                  <a:schemeClr val="tx1"/>
                </a:solidFill>
              </a:rPr>
              <a:t>Data Description</a:t>
            </a:r>
            <a:endParaRPr lang="en-US">
              <a:solidFill>
                <a:schemeClr val="tx1"/>
              </a:solidFill>
            </a:endParaRPr>
          </a:p>
          <a:p>
            <a:pPr marL="457200" indent="-457200">
              <a:buAutoNum type="arabicPeriod"/>
            </a:pPr>
            <a:r>
              <a:rPr lang="en-US" sz="2000">
                <a:solidFill>
                  <a:schemeClr val="tx1"/>
                </a:solidFill>
              </a:rPr>
              <a:t>Linear Regression Question of Interest</a:t>
            </a:r>
            <a:endParaRPr lang="en-US">
              <a:solidFill>
                <a:schemeClr val="tx1"/>
              </a:solidFill>
            </a:endParaRPr>
          </a:p>
          <a:p>
            <a:pPr marL="457200" indent="-457200">
              <a:buAutoNum type="arabicPeriod"/>
            </a:pPr>
            <a:r>
              <a:rPr lang="en-US" sz="2000">
                <a:solidFill>
                  <a:schemeClr val="tx1"/>
                </a:solidFill>
              </a:rPr>
              <a:t> -- EDA</a:t>
            </a:r>
          </a:p>
          <a:p>
            <a:pPr marL="457200" indent="-457200">
              <a:buAutoNum type="arabicPeriod"/>
            </a:pPr>
            <a:r>
              <a:rPr lang="en-US" sz="2000">
                <a:solidFill>
                  <a:schemeClr val="tx1"/>
                </a:solidFill>
              </a:rPr>
              <a:t> -- Model Process</a:t>
            </a:r>
          </a:p>
          <a:p>
            <a:pPr marL="457200" indent="-457200">
              <a:buAutoNum type="arabicPeriod"/>
            </a:pPr>
            <a:r>
              <a:rPr lang="en-US" sz="2000">
                <a:solidFill>
                  <a:schemeClr val="tx1"/>
                </a:solidFill>
              </a:rPr>
              <a:t> -- High Level Final Linear Regression Model</a:t>
            </a:r>
          </a:p>
          <a:p>
            <a:pPr marL="457200" indent="-457200">
              <a:buAutoNum type="arabicPeriod"/>
            </a:pPr>
            <a:r>
              <a:rPr lang="en-US" sz="2000">
                <a:solidFill>
                  <a:schemeClr val="tx1"/>
                </a:solidFill>
                <a:latin typeface="Bahnschrift"/>
                <a:cs typeface="Segoe UI"/>
              </a:rPr>
              <a:t>Logistic Regression Question of Interest</a:t>
            </a:r>
            <a:endParaRPr lang="en-US">
              <a:solidFill>
                <a:schemeClr val="tx1"/>
              </a:solidFill>
            </a:endParaRPr>
          </a:p>
          <a:p>
            <a:pPr marL="457200" indent="-457200">
              <a:buAutoNum type="arabicPeriod"/>
            </a:pPr>
            <a:r>
              <a:rPr lang="en-US" sz="2000">
                <a:solidFill>
                  <a:schemeClr val="tx1"/>
                </a:solidFill>
              </a:rPr>
              <a:t> -- EDA</a:t>
            </a:r>
          </a:p>
          <a:p>
            <a:pPr marL="457200" indent="-457200">
              <a:buAutoNum type="arabicPeriod"/>
            </a:pPr>
            <a:r>
              <a:rPr lang="en-US" sz="2000">
                <a:solidFill>
                  <a:schemeClr val="tx1"/>
                </a:solidFill>
              </a:rPr>
              <a:t> -- Model Process</a:t>
            </a:r>
          </a:p>
          <a:p>
            <a:pPr marL="457200" indent="-457200">
              <a:buAutoNum type="arabicPeriod"/>
            </a:pPr>
            <a:r>
              <a:rPr lang="en-US" sz="2000">
                <a:solidFill>
                  <a:schemeClr val="tx1"/>
                </a:solidFill>
              </a:rPr>
              <a:t> -- High Level Final Logistic Regression Model</a:t>
            </a:r>
            <a:endParaRPr lang="en-US">
              <a:solidFill>
                <a:schemeClr val="tx1"/>
              </a:solidFill>
            </a:endParaRPr>
          </a:p>
          <a:p>
            <a:endParaRPr lang="en-US" sz="2000" b="1">
              <a:solidFill>
                <a:schemeClr val="tx1"/>
              </a:solidFill>
              <a:latin typeface="Bahnschrift"/>
              <a:cs typeface="Segoe UI"/>
            </a:endParaRPr>
          </a:p>
          <a:p>
            <a:endParaRPr lang="en" sz="1800">
              <a:solidFill>
                <a:schemeClr val="tx1"/>
              </a:solidFill>
              <a:latin typeface="Bahnschrift"/>
            </a:endParaRPr>
          </a:p>
        </p:txBody>
      </p:sp>
      <p:pic>
        <p:nvPicPr>
          <p:cNvPr id="7" name="Audio 6">
            <a:hlinkClick r:id="" action="ppaction://media"/>
            <a:extLst>
              <a:ext uri="{FF2B5EF4-FFF2-40B4-BE49-F238E27FC236}">
                <a16:creationId xmlns:a16="http://schemas.microsoft.com/office/drawing/2014/main" id="{E155B946-DAE5-AA83-321C-AA330FA6B8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0467" y="4381500"/>
            <a:ext cx="609600" cy="609600"/>
          </a:xfrm>
          <a:prstGeom prst="rect">
            <a:avLst/>
          </a:prstGeom>
        </p:spPr>
      </p:pic>
      <p:sp>
        <p:nvSpPr>
          <p:cNvPr id="4" name="Rectangle 3">
            <a:extLst>
              <a:ext uri="{FF2B5EF4-FFF2-40B4-BE49-F238E27FC236}">
                <a16:creationId xmlns:a16="http://schemas.microsoft.com/office/drawing/2014/main" id="{E74DC930-4BBF-C202-026F-30E6766FFA5D}"/>
              </a:ext>
            </a:extLst>
          </p:cNvPr>
          <p:cNvSpPr/>
          <p:nvPr/>
        </p:nvSpPr>
        <p:spPr>
          <a:xfrm>
            <a:off x="8519230" y="83135"/>
            <a:ext cx="480837"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9">
            <a:extLst>
              <a:ext uri="{FF2B5EF4-FFF2-40B4-BE49-F238E27FC236}">
                <a16:creationId xmlns:a16="http://schemas.microsoft.com/office/drawing/2014/main" id="{2DFCCE33-25E3-E287-C6DB-8C2C9C3E5851}"/>
              </a:ext>
            </a:extLst>
          </p:cNvPr>
          <p:cNvPicPr>
            <a:picLocks noChangeAspect="1"/>
          </p:cNvPicPr>
          <p:nvPr/>
        </p:nvPicPr>
        <p:blipFill rotWithShape="1">
          <a:blip r:embed="rId5"/>
          <a:srcRect r="-275" b="10159"/>
          <a:stretch/>
        </p:blipFill>
        <p:spPr>
          <a:xfrm>
            <a:off x="8519230" y="83135"/>
            <a:ext cx="480837" cy="668723"/>
          </a:xfrm>
          <a:prstGeom prst="rect">
            <a:avLst/>
          </a:prstGeom>
        </p:spPr>
      </p:pic>
      <p:sp>
        <p:nvSpPr>
          <p:cNvPr id="5" name="TextBox 4">
            <a:extLst>
              <a:ext uri="{FF2B5EF4-FFF2-40B4-BE49-F238E27FC236}">
                <a16:creationId xmlns:a16="http://schemas.microsoft.com/office/drawing/2014/main" id="{6A5AA3E8-8BE7-E633-D8EE-0B7F20101875}"/>
              </a:ext>
            </a:extLst>
          </p:cNvPr>
          <p:cNvSpPr txBox="1"/>
          <p:nvPr/>
        </p:nvSpPr>
        <p:spPr>
          <a:xfrm>
            <a:off x="8519230" y="713758"/>
            <a:ext cx="480837" cy="230832"/>
          </a:xfrm>
          <a:prstGeom prst="rect">
            <a:avLst/>
          </a:prstGeom>
          <a:noFill/>
        </p:spPr>
        <p:txBody>
          <a:bodyPr wrap="square" rtlCol="0">
            <a:spAutoFit/>
          </a:bodyPr>
          <a:lstStyle/>
          <a:p>
            <a:r>
              <a:rPr lang="en-US" sz="900" dirty="0" err="1"/>
              <a:t>Sirish</a:t>
            </a:r>
            <a:endParaRPr lang="en-US" sz="900" dirty="0"/>
          </a:p>
        </p:txBody>
      </p:sp>
    </p:spTree>
    <p:extLst>
      <p:ext uri="{BB962C8B-B14F-4D97-AF65-F5344CB8AC3E}">
        <p14:creationId xmlns:p14="http://schemas.microsoft.com/office/powerpoint/2010/main" val="1927149800"/>
      </p:ext>
    </p:extLst>
  </p:cSld>
  <p:clrMapOvr>
    <a:masterClrMapping/>
  </p:clrMapOvr>
  <mc:AlternateContent xmlns:mc="http://schemas.openxmlformats.org/markup-compatibility/2006" xmlns:p14="http://schemas.microsoft.com/office/powerpoint/2010/main">
    <mc:Choice Requires="p14">
      <p:transition spd="slow" p14:dur="2000" advTm="7415"/>
    </mc:Choice>
    <mc:Fallback xmlns="">
      <p:transition spd="slow" advTm="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0F3E1D-DD54-4F89-6A5C-4C248E36C648}"/>
              </a:ext>
            </a:extLst>
          </p:cNvPr>
          <p:cNvSpPr txBox="1"/>
          <p:nvPr/>
        </p:nvSpPr>
        <p:spPr>
          <a:xfrm>
            <a:off x="4431" y="250099"/>
            <a:ext cx="9135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tx1"/>
                </a:solidFill>
                <a:latin typeface="Bahnschrift"/>
              </a:rPr>
              <a:t>OUR TEAM</a:t>
            </a:r>
            <a:endParaRPr lang="en-US">
              <a:solidFill>
                <a:schemeClr val="tx1"/>
              </a:solidFill>
            </a:endParaRPr>
          </a:p>
        </p:txBody>
      </p:sp>
      <p:pic>
        <p:nvPicPr>
          <p:cNvPr id="3" name="Picture 3">
            <a:extLst>
              <a:ext uri="{FF2B5EF4-FFF2-40B4-BE49-F238E27FC236}">
                <a16:creationId xmlns:a16="http://schemas.microsoft.com/office/drawing/2014/main" id="{70177A7D-332E-88B8-5690-18215E8304FB}"/>
              </a:ext>
            </a:extLst>
          </p:cNvPr>
          <p:cNvPicPr>
            <a:picLocks noChangeAspect="1"/>
          </p:cNvPicPr>
          <p:nvPr/>
        </p:nvPicPr>
        <p:blipFill>
          <a:blip r:embed="rId4"/>
          <a:stretch>
            <a:fillRect/>
          </a:stretch>
        </p:blipFill>
        <p:spPr>
          <a:xfrm>
            <a:off x="735175" y="1339016"/>
            <a:ext cx="1334386" cy="1991435"/>
          </a:xfrm>
          <a:prstGeom prst="rect">
            <a:avLst/>
          </a:prstGeom>
        </p:spPr>
      </p:pic>
      <p:sp>
        <p:nvSpPr>
          <p:cNvPr id="4" name="TextBox 3">
            <a:extLst>
              <a:ext uri="{FF2B5EF4-FFF2-40B4-BE49-F238E27FC236}">
                <a16:creationId xmlns:a16="http://schemas.microsoft.com/office/drawing/2014/main" id="{58B53D2D-2750-AAF7-4DCB-C2304A11487C}"/>
              </a:ext>
            </a:extLst>
          </p:cNvPr>
          <p:cNvSpPr txBox="1"/>
          <p:nvPr/>
        </p:nvSpPr>
        <p:spPr>
          <a:xfrm>
            <a:off x="303639" y="3411278"/>
            <a:ext cx="214921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Bahnschrift"/>
              </a:rPr>
              <a:t>Kevin Kuc</a:t>
            </a:r>
          </a:p>
          <a:p>
            <a:pPr algn="ctr"/>
            <a:r>
              <a:rPr lang="en-US" b="1">
                <a:latin typeface="Bahnschrift"/>
              </a:rPr>
              <a:t>MSDS Graduate Student</a:t>
            </a:r>
          </a:p>
        </p:txBody>
      </p:sp>
      <p:sp>
        <p:nvSpPr>
          <p:cNvPr id="5" name="TextBox 4">
            <a:extLst>
              <a:ext uri="{FF2B5EF4-FFF2-40B4-BE49-F238E27FC236}">
                <a16:creationId xmlns:a16="http://schemas.microsoft.com/office/drawing/2014/main" id="{D6C2D975-03B4-E12B-0FFD-46BA188B5422}"/>
              </a:ext>
            </a:extLst>
          </p:cNvPr>
          <p:cNvSpPr txBox="1"/>
          <p:nvPr/>
        </p:nvSpPr>
        <p:spPr>
          <a:xfrm>
            <a:off x="2430914" y="3411278"/>
            <a:ext cx="21492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solidFill>
                <a:latin typeface="Bahnschrift"/>
              </a:rPr>
              <a:t>Sirish Desai</a:t>
            </a:r>
            <a:endParaRPr lang="en-US">
              <a:solidFill>
                <a:schemeClr val="tx1"/>
              </a:solidFill>
            </a:endParaRPr>
          </a:p>
          <a:p>
            <a:pPr algn="ctr"/>
            <a:r>
              <a:rPr lang="en-US" b="1">
                <a:solidFill>
                  <a:schemeClr val="tx1"/>
                </a:solidFill>
                <a:latin typeface="Bahnschrift"/>
              </a:rPr>
              <a:t>MSDS Graduate Student</a:t>
            </a:r>
          </a:p>
        </p:txBody>
      </p:sp>
      <p:sp>
        <p:nvSpPr>
          <p:cNvPr id="6" name="TextBox 5">
            <a:extLst>
              <a:ext uri="{FF2B5EF4-FFF2-40B4-BE49-F238E27FC236}">
                <a16:creationId xmlns:a16="http://schemas.microsoft.com/office/drawing/2014/main" id="{AF286C65-5AA4-2168-C546-D2865F54BE65}"/>
              </a:ext>
            </a:extLst>
          </p:cNvPr>
          <p:cNvSpPr txBox="1"/>
          <p:nvPr/>
        </p:nvSpPr>
        <p:spPr>
          <a:xfrm>
            <a:off x="4527727" y="3411277"/>
            <a:ext cx="21452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solidFill>
                <a:latin typeface="Bahnschrift"/>
              </a:rPr>
              <a:t>Matt Scheffel</a:t>
            </a:r>
            <a:endParaRPr lang="en-US">
              <a:solidFill>
                <a:schemeClr val="tx1"/>
              </a:solidFill>
            </a:endParaRPr>
          </a:p>
          <a:p>
            <a:pPr algn="ctr"/>
            <a:r>
              <a:rPr lang="en-US" b="1">
                <a:solidFill>
                  <a:schemeClr val="tx1"/>
                </a:solidFill>
                <a:latin typeface="Bahnschrift"/>
              </a:rPr>
              <a:t>MSDS Graduate Student</a:t>
            </a:r>
          </a:p>
        </p:txBody>
      </p:sp>
      <p:sp>
        <p:nvSpPr>
          <p:cNvPr id="7" name="TextBox 6">
            <a:extLst>
              <a:ext uri="{FF2B5EF4-FFF2-40B4-BE49-F238E27FC236}">
                <a16:creationId xmlns:a16="http://schemas.microsoft.com/office/drawing/2014/main" id="{D366D285-3ED3-83FF-E874-65F306186E79}"/>
              </a:ext>
            </a:extLst>
          </p:cNvPr>
          <p:cNvSpPr txBox="1"/>
          <p:nvPr/>
        </p:nvSpPr>
        <p:spPr>
          <a:xfrm>
            <a:off x="6676267" y="3411277"/>
            <a:ext cx="21752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solidFill>
                <a:latin typeface="Bahnschrift"/>
              </a:rPr>
              <a:t>Suraj </a:t>
            </a:r>
            <a:r>
              <a:rPr lang="en-US" b="1" err="1">
                <a:solidFill>
                  <a:schemeClr val="tx1"/>
                </a:solidFill>
                <a:latin typeface="Bahnschrift"/>
              </a:rPr>
              <a:t>Kunthu</a:t>
            </a:r>
            <a:endParaRPr lang="en-US">
              <a:solidFill>
                <a:schemeClr val="tx1"/>
              </a:solidFill>
            </a:endParaRPr>
          </a:p>
          <a:p>
            <a:pPr algn="ctr"/>
            <a:r>
              <a:rPr lang="en-US" b="1">
                <a:solidFill>
                  <a:schemeClr val="tx1"/>
                </a:solidFill>
                <a:latin typeface="Bahnschrift"/>
              </a:rPr>
              <a:t>MSDS Graduate Student</a:t>
            </a:r>
          </a:p>
        </p:txBody>
      </p:sp>
      <p:pic>
        <p:nvPicPr>
          <p:cNvPr id="8" name="Picture 8">
            <a:extLst>
              <a:ext uri="{FF2B5EF4-FFF2-40B4-BE49-F238E27FC236}">
                <a16:creationId xmlns:a16="http://schemas.microsoft.com/office/drawing/2014/main" id="{E94B3BE3-F90A-82C9-E593-208495FC8C68}"/>
              </a:ext>
            </a:extLst>
          </p:cNvPr>
          <p:cNvPicPr>
            <a:picLocks noChangeAspect="1"/>
          </p:cNvPicPr>
          <p:nvPr/>
        </p:nvPicPr>
        <p:blipFill rotWithShape="1">
          <a:blip r:embed="rId5"/>
          <a:srcRect r="-510" b="15424"/>
          <a:stretch/>
        </p:blipFill>
        <p:spPr>
          <a:xfrm>
            <a:off x="6949046" y="1330215"/>
            <a:ext cx="1567902" cy="1998283"/>
          </a:xfrm>
          <a:prstGeom prst="rect">
            <a:avLst/>
          </a:prstGeom>
        </p:spPr>
      </p:pic>
      <p:pic>
        <p:nvPicPr>
          <p:cNvPr id="9" name="Picture 9">
            <a:extLst>
              <a:ext uri="{FF2B5EF4-FFF2-40B4-BE49-F238E27FC236}">
                <a16:creationId xmlns:a16="http://schemas.microsoft.com/office/drawing/2014/main" id="{1DA4E11C-DE14-D84C-DC81-56B8D9D9FCB2}"/>
              </a:ext>
            </a:extLst>
          </p:cNvPr>
          <p:cNvPicPr>
            <a:picLocks noChangeAspect="1"/>
          </p:cNvPicPr>
          <p:nvPr/>
        </p:nvPicPr>
        <p:blipFill rotWithShape="1">
          <a:blip r:embed="rId6"/>
          <a:srcRect r="-275" b="10159"/>
          <a:stretch/>
        </p:blipFill>
        <p:spPr>
          <a:xfrm>
            <a:off x="2783345" y="1336294"/>
            <a:ext cx="1441089" cy="2004192"/>
          </a:xfrm>
          <a:prstGeom prst="rect">
            <a:avLst/>
          </a:prstGeom>
        </p:spPr>
      </p:pic>
      <p:pic>
        <p:nvPicPr>
          <p:cNvPr id="10" name="Picture 10">
            <a:extLst>
              <a:ext uri="{FF2B5EF4-FFF2-40B4-BE49-F238E27FC236}">
                <a16:creationId xmlns:a16="http://schemas.microsoft.com/office/drawing/2014/main" id="{C927D3C4-F16B-CF88-39A3-D567ABEA661B}"/>
              </a:ext>
            </a:extLst>
          </p:cNvPr>
          <p:cNvPicPr>
            <a:picLocks noChangeAspect="1"/>
          </p:cNvPicPr>
          <p:nvPr/>
        </p:nvPicPr>
        <p:blipFill rotWithShape="1">
          <a:blip r:embed="rId7"/>
          <a:srcRect l="709" r="2571" b="-159"/>
          <a:stretch/>
        </p:blipFill>
        <p:spPr>
          <a:xfrm>
            <a:off x="4812424" y="1376803"/>
            <a:ext cx="1641586" cy="1909050"/>
          </a:xfrm>
          <a:prstGeom prst="rect">
            <a:avLst/>
          </a:prstGeom>
        </p:spPr>
      </p:pic>
      <p:pic>
        <p:nvPicPr>
          <p:cNvPr id="16" name="Audio 15">
            <a:hlinkClick r:id="" action="ppaction://media"/>
            <a:extLst>
              <a:ext uri="{FF2B5EF4-FFF2-40B4-BE49-F238E27FC236}">
                <a16:creationId xmlns:a16="http://schemas.microsoft.com/office/drawing/2014/main" id="{65C9C40C-3FBF-4DEA-876B-259B389780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
        <p:nvSpPr>
          <p:cNvPr id="13" name="Rectangle 12">
            <a:extLst>
              <a:ext uri="{FF2B5EF4-FFF2-40B4-BE49-F238E27FC236}">
                <a16:creationId xmlns:a16="http://schemas.microsoft.com/office/drawing/2014/main" id="{44540BCB-3FDD-BBEC-6BB8-DFAB37DF7BAB}"/>
              </a:ext>
            </a:extLst>
          </p:cNvPr>
          <p:cNvSpPr/>
          <p:nvPr/>
        </p:nvSpPr>
        <p:spPr>
          <a:xfrm>
            <a:off x="8519230" y="83135"/>
            <a:ext cx="480837"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9">
            <a:extLst>
              <a:ext uri="{FF2B5EF4-FFF2-40B4-BE49-F238E27FC236}">
                <a16:creationId xmlns:a16="http://schemas.microsoft.com/office/drawing/2014/main" id="{DA783842-0F8A-01C3-1AF6-40637FBE52CC}"/>
              </a:ext>
            </a:extLst>
          </p:cNvPr>
          <p:cNvPicPr>
            <a:picLocks noChangeAspect="1"/>
          </p:cNvPicPr>
          <p:nvPr/>
        </p:nvPicPr>
        <p:blipFill rotWithShape="1">
          <a:blip r:embed="rId6"/>
          <a:srcRect r="-275" b="10159"/>
          <a:stretch/>
        </p:blipFill>
        <p:spPr>
          <a:xfrm>
            <a:off x="8519230" y="83135"/>
            <a:ext cx="480837" cy="668723"/>
          </a:xfrm>
          <a:prstGeom prst="rect">
            <a:avLst/>
          </a:prstGeom>
        </p:spPr>
      </p:pic>
      <p:sp>
        <p:nvSpPr>
          <p:cNvPr id="15" name="TextBox 14">
            <a:extLst>
              <a:ext uri="{FF2B5EF4-FFF2-40B4-BE49-F238E27FC236}">
                <a16:creationId xmlns:a16="http://schemas.microsoft.com/office/drawing/2014/main" id="{AFE24BE4-6789-731E-56EF-F12C70B880A5}"/>
              </a:ext>
            </a:extLst>
          </p:cNvPr>
          <p:cNvSpPr txBox="1"/>
          <p:nvPr/>
        </p:nvSpPr>
        <p:spPr>
          <a:xfrm>
            <a:off x="8519230" y="713758"/>
            <a:ext cx="480837" cy="230832"/>
          </a:xfrm>
          <a:prstGeom prst="rect">
            <a:avLst/>
          </a:prstGeom>
          <a:noFill/>
        </p:spPr>
        <p:txBody>
          <a:bodyPr wrap="square" rtlCol="0">
            <a:spAutoFit/>
          </a:bodyPr>
          <a:lstStyle/>
          <a:p>
            <a:r>
              <a:rPr lang="en-US" sz="900" dirty="0" err="1"/>
              <a:t>Sirish</a:t>
            </a:r>
            <a:endParaRPr lang="en-US" sz="900" dirty="0"/>
          </a:p>
        </p:txBody>
      </p:sp>
    </p:spTree>
    <p:extLst>
      <p:ext uri="{BB962C8B-B14F-4D97-AF65-F5344CB8AC3E}">
        <p14:creationId xmlns:p14="http://schemas.microsoft.com/office/powerpoint/2010/main" val="1157834309"/>
      </p:ext>
    </p:extLst>
  </p:cSld>
  <p:clrMapOvr>
    <a:masterClrMapping/>
  </p:clrMapOvr>
  <mc:AlternateContent xmlns:mc="http://schemas.openxmlformats.org/markup-compatibility/2006" xmlns:p14="http://schemas.microsoft.com/office/powerpoint/2010/main">
    <mc:Choice Requires="p14">
      <p:transition spd="slow" p14:dur="2000" advTm="5155"/>
    </mc:Choice>
    <mc:Fallback xmlns="">
      <p:transition spd="slow" advTm="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514956" y="267028"/>
            <a:ext cx="6113100" cy="690900"/>
          </a:xfrm>
        </p:spPr>
        <p:txBody>
          <a:bodyPr>
            <a:normAutofit fontScale="90000"/>
          </a:bodyPr>
          <a:lstStyle/>
          <a:p>
            <a:r>
              <a:rPr lang="en-US" dirty="0">
                <a:latin typeface="Bahnschrift"/>
              </a:rPr>
              <a:t>Questions of Interest</a:t>
            </a:r>
          </a:p>
        </p:txBody>
      </p:sp>
      <p:sp>
        <p:nvSpPr>
          <p:cNvPr id="3" name="TextBox 2">
            <a:extLst>
              <a:ext uri="{FF2B5EF4-FFF2-40B4-BE49-F238E27FC236}">
                <a16:creationId xmlns:a16="http://schemas.microsoft.com/office/drawing/2014/main" id="{4DAA09BE-7762-036E-493A-5011B5434AD6}"/>
              </a:ext>
            </a:extLst>
          </p:cNvPr>
          <p:cNvSpPr txBox="1"/>
          <p:nvPr/>
        </p:nvSpPr>
        <p:spPr>
          <a:xfrm>
            <a:off x="3163125" y="1068466"/>
            <a:ext cx="5678458"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tx1"/>
                </a:solidFill>
                <a:latin typeface="Bahnschrift"/>
                <a:cs typeface="Segoe UI"/>
              </a:rPr>
              <a:t>1. What predictors affect the Popularity of a song?​</a:t>
            </a:r>
          </a:p>
          <a:p>
            <a:r>
              <a:rPr lang="en-US" sz="1800" dirty="0">
                <a:solidFill>
                  <a:schemeClr val="tx1"/>
                </a:solidFill>
                <a:latin typeface="Bahnschrift"/>
                <a:cs typeface="Segoe UI"/>
              </a:rPr>
              <a:t>By obtaining a model that relates certain predictor(s) to Popularity it will give an artist the highest chance of getting on the Top 50 song list.</a:t>
            </a:r>
          </a:p>
          <a:p>
            <a:endParaRPr lang="en-US" sz="2000" b="1" dirty="0">
              <a:solidFill>
                <a:schemeClr val="tx1"/>
              </a:solidFill>
              <a:latin typeface="Bahnschrift"/>
              <a:cs typeface="Segoe UI"/>
            </a:endParaRPr>
          </a:p>
          <a:p>
            <a:r>
              <a:rPr lang="en-US" sz="2000" b="1" dirty="0">
                <a:solidFill>
                  <a:schemeClr val="tx1"/>
                </a:solidFill>
                <a:latin typeface="Bahnschrift"/>
                <a:cs typeface="Segoe UI"/>
              </a:rPr>
              <a:t>2. What affects whether the song is categorized in the genre of "Pop" or "</a:t>
            </a:r>
            <a:r>
              <a:rPr lang="en-US" sz="2000" b="1" dirty="0" err="1">
                <a:solidFill>
                  <a:schemeClr val="tx1"/>
                </a:solidFill>
                <a:latin typeface="Bahnschrift"/>
                <a:cs typeface="Segoe UI"/>
              </a:rPr>
              <a:t>NotPop</a:t>
            </a:r>
            <a:r>
              <a:rPr lang="en-US" sz="2000" b="1" dirty="0">
                <a:solidFill>
                  <a:schemeClr val="tx1"/>
                </a:solidFill>
                <a:latin typeface="Bahnschrift"/>
                <a:cs typeface="Segoe UI"/>
              </a:rPr>
              <a:t>"?</a:t>
            </a:r>
          </a:p>
          <a:p>
            <a:r>
              <a:rPr lang="en" sz="1800" dirty="0">
                <a:solidFill>
                  <a:schemeClr val="tx1"/>
                </a:solidFill>
                <a:latin typeface="Bahnschrift"/>
              </a:rPr>
              <a:t>An analysis of this dataset can help further clarify what factors lead to a song being considered to belong to the pop genre. Artists can base their music choices off of this result.</a:t>
            </a:r>
            <a:endParaRPr lang="en-US" sz="1800" dirty="0">
              <a:solidFill>
                <a:schemeClr val="tx1"/>
              </a:solidFill>
              <a:latin typeface="Bahnschrift"/>
              <a:cs typeface="Segoe UI"/>
            </a:endParaRPr>
          </a:p>
        </p:txBody>
      </p:sp>
      <p:pic>
        <p:nvPicPr>
          <p:cNvPr id="4" name="Picture 4" descr="Graphical user interface, application&#10;&#10;Description automatically generated">
            <a:extLst>
              <a:ext uri="{FF2B5EF4-FFF2-40B4-BE49-F238E27FC236}">
                <a16:creationId xmlns:a16="http://schemas.microsoft.com/office/drawing/2014/main" id="{42C492F5-C198-0E00-F609-A02C0462269F}"/>
              </a:ext>
            </a:extLst>
          </p:cNvPr>
          <p:cNvPicPr>
            <a:picLocks noChangeAspect="1"/>
          </p:cNvPicPr>
          <p:nvPr/>
        </p:nvPicPr>
        <p:blipFill rotWithShape="1">
          <a:blip r:embed="rId5"/>
          <a:srcRect r="-173" b="17017"/>
          <a:stretch/>
        </p:blipFill>
        <p:spPr>
          <a:xfrm>
            <a:off x="196703" y="930133"/>
            <a:ext cx="2805224" cy="1968513"/>
          </a:xfrm>
          <a:prstGeom prst="rect">
            <a:avLst/>
          </a:prstGeom>
        </p:spPr>
      </p:pic>
      <p:pic>
        <p:nvPicPr>
          <p:cNvPr id="5" name="Picture 5" descr="Diagram&#10;&#10;Description automatically generated">
            <a:extLst>
              <a:ext uri="{FF2B5EF4-FFF2-40B4-BE49-F238E27FC236}">
                <a16:creationId xmlns:a16="http://schemas.microsoft.com/office/drawing/2014/main" id="{C8E0715D-2169-CCF3-41D8-74A62F428770}"/>
              </a:ext>
            </a:extLst>
          </p:cNvPr>
          <p:cNvPicPr>
            <a:picLocks noChangeAspect="1"/>
          </p:cNvPicPr>
          <p:nvPr/>
        </p:nvPicPr>
        <p:blipFill>
          <a:blip r:embed="rId6"/>
          <a:stretch>
            <a:fillRect/>
          </a:stretch>
        </p:blipFill>
        <p:spPr>
          <a:xfrm>
            <a:off x="196702" y="2888340"/>
            <a:ext cx="2805223" cy="1910228"/>
          </a:xfrm>
          <a:prstGeom prst="rect">
            <a:avLst/>
          </a:prstGeom>
        </p:spPr>
      </p:pic>
      <p:pic>
        <p:nvPicPr>
          <p:cNvPr id="29" name="Audio 28">
            <a:hlinkClick r:id="" action="ppaction://media"/>
            <a:extLst>
              <a:ext uri="{FF2B5EF4-FFF2-40B4-BE49-F238E27FC236}">
                <a16:creationId xmlns:a16="http://schemas.microsoft.com/office/drawing/2014/main" id="{94360333-D194-E298-84F8-BE2C16B5BC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
        <p:nvSpPr>
          <p:cNvPr id="7" name="Rectangle 6">
            <a:extLst>
              <a:ext uri="{FF2B5EF4-FFF2-40B4-BE49-F238E27FC236}">
                <a16:creationId xmlns:a16="http://schemas.microsoft.com/office/drawing/2014/main" id="{20046E08-397B-0F2F-BD33-364488397EAB}"/>
              </a:ext>
            </a:extLst>
          </p:cNvPr>
          <p:cNvSpPr/>
          <p:nvPr/>
        </p:nvSpPr>
        <p:spPr>
          <a:xfrm>
            <a:off x="8519230" y="83135"/>
            <a:ext cx="480837"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9">
            <a:extLst>
              <a:ext uri="{FF2B5EF4-FFF2-40B4-BE49-F238E27FC236}">
                <a16:creationId xmlns:a16="http://schemas.microsoft.com/office/drawing/2014/main" id="{C36B76C8-EE1C-F906-0D3A-03AAF7AF8AE7}"/>
              </a:ext>
            </a:extLst>
          </p:cNvPr>
          <p:cNvPicPr>
            <a:picLocks noChangeAspect="1"/>
          </p:cNvPicPr>
          <p:nvPr/>
        </p:nvPicPr>
        <p:blipFill rotWithShape="1">
          <a:blip r:embed="rId8"/>
          <a:srcRect r="-275" b="10159"/>
          <a:stretch/>
        </p:blipFill>
        <p:spPr>
          <a:xfrm>
            <a:off x="8519230" y="83135"/>
            <a:ext cx="480837" cy="668723"/>
          </a:xfrm>
          <a:prstGeom prst="rect">
            <a:avLst/>
          </a:prstGeom>
        </p:spPr>
      </p:pic>
      <p:sp>
        <p:nvSpPr>
          <p:cNvPr id="9" name="TextBox 8">
            <a:extLst>
              <a:ext uri="{FF2B5EF4-FFF2-40B4-BE49-F238E27FC236}">
                <a16:creationId xmlns:a16="http://schemas.microsoft.com/office/drawing/2014/main" id="{4B2EAA35-E3A2-79CC-7A96-C693A31971FE}"/>
              </a:ext>
            </a:extLst>
          </p:cNvPr>
          <p:cNvSpPr txBox="1"/>
          <p:nvPr/>
        </p:nvSpPr>
        <p:spPr>
          <a:xfrm>
            <a:off x="8519230" y="713758"/>
            <a:ext cx="480837" cy="230832"/>
          </a:xfrm>
          <a:prstGeom prst="rect">
            <a:avLst/>
          </a:prstGeom>
          <a:noFill/>
        </p:spPr>
        <p:txBody>
          <a:bodyPr wrap="square" rtlCol="0">
            <a:spAutoFit/>
          </a:bodyPr>
          <a:lstStyle/>
          <a:p>
            <a:r>
              <a:rPr lang="en-US" sz="900" dirty="0" err="1"/>
              <a:t>Sirish</a:t>
            </a:r>
            <a:endParaRPr lang="en-US" sz="900" dirty="0"/>
          </a:p>
        </p:txBody>
      </p:sp>
    </p:spTree>
    <p:extLst>
      <p:ext uri="{BB962C8B-B14F-4D97-AF65-F5344CB8AC3E}">
        <p14:creationId xmlns:p14="http://schemas.microsoft.com/office/powerpoint/2010/main" val="500635398"/>
      </p:ext>
    </p:extLst>
  </p:cSld>
  <p:clrMapOvr>
    <a:masterClrMapping/>
  </p:clrMapOvr>
  <mc:AlternateContent xmlns:mc="http://schemas.openxmlformats.org/markup-compatibility/2006" xmlns:p14="http://schemas.microsoft.com/office/powerpoint/2010/main">
    <mc:Choice Requires="p14">
      <p:transition spd="slow" p14:dur="2000" advTm="37862"/>
    </mc:Choice>
    <mc:Fallback xmlns="">
      <p:transition spd="slow" advTm="37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514956" y="267028"/>
            <a:ext cx="6113100" cy="690900"/>
          </a:xfrm>
        </p:spPr>
        <p:txBody>
          <a:bodyPr>
            <a:normAutofit fontScale="90000"/>
          </a:bodyPr>
          <a:lstStyle/>
          <a:p>
            <a:r>
              <a:rPr lang="en-US" dirty="0">
                <a:latin typeface="Bahnschrift"/>
              </a:rPr>
              <a:t>Data Description</a:t>
            </a:r>
          </a:p>
        </p:txBody>
      </p:sp>
      <p:sp>
        <p:nvSpPr>
          <p:cNvPr id="3" name="TextBox 1">
            <a:extLst>
              <a:ext uri="{FF2B5EF4-FFF2-40B4-BE49-F238E27FC236}">
                <a16:creationId xmlns:a16="http://schemas.microsoft.com/office/drawing/2014/main" id="{2BFE5884-1C64-DC10-2B90-3DDEEE4CFDF4}"/>
              </a:ext>
            </a:extLst>
          </p:cNvPr>
          <p:cNvSpPr txBox="1"/>
          <p:nvPr/>
        </p:nvSpPr>
        <p:spPr>
          <a:xfrm>
            <a:off x="4071" y="2060381"/>
            <a:ext cx="9185988" cy="27238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u="sng" dirty="0">
                <a:solidFill>
                  <a:schemeClr val="tx1"/>
                </a:solidFill>
                <a:latin typeface="Bahnschrift"/>
              </a:rPr>
              <a:t>Predictor Variables:</a:t>
            </a: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a:solidFill>
                  <a:schemeClr val="tx1"/>
                </a:solidFill>
                <a:latin typeface="Bahnschrift"/>
                <a:cs typeface="Times New Roman"/>
              </a:rPr>
              <a:t>Length – </a:t>
            </a:r>
            <a:r>
              <a:rPr lang="en-US" sz="1050" dirty="0">
                <a:solidFill>
                  <a:schemeClr val="tx1"/>
                </a:solidFill>
                <a:latin typeface="Bahnschrift"/>
                <a:cs typeface="Times New Roman"/>
              </a:rPr>
              <a:t>The duration of a song, measured in seconds.</a:t>
            </a:r>
            <a:endParaRPr lang="en-US" sz="1100" dirty="0">
              <a:solidFill>
                <a:schemeClr val="tx1"/>
              </a:solidFill>
              <a:latin typeface="Bahnschrift"/>
            </a:endParaRP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a:solidFill>
                  <a:schemeClr val="tx1"/>
                </a:solidFill>
                <a:latin typeface="Bahnschrift"/>
                <a:cs typeface="Times New Roman"/>
              </a:rPr>
              <a:t>Beats Per Minute – </a:t>
            </a:r>
            <a:r>
              <a:rPr lang="en-US" sz="1050" dirty="0">
                <a:solidFill>
                  <a:schemeClr val="tx1"/>
                </a:solidFill>
                <a:latin typeface="Bahnschrift"/>
                <a:cs typeface="Times New Roman"/>
              </a:rPr>
              <a:t>The tempo of a song, measured in beats per minute.</a:t>
            </a:r>
          </a:p>
          <a:p>
            <a:r>
              <a:rPr lang="en-US" sz="1050" b="1" dirty="0">
                <a:solidFill>
                  <a:schemeClr val="tx1"/>
                </a:solidFill>
                <a:latin typeface="Bahnschrift"/>
                <a:cs typeface="Times New Roman"/>
              </a:rPr>
              <a:t>·    Loudness –</a:t>
            </a:r>
            <a:r>
              <a:rPr lang="en-US" sz="1050" dirty="0">
                <a:solidFill>
                  <a:schemeClr val="tx1"/>
                </a:solidFill>
                <a:latin typeface="Bahnschrift"/>
                <a:cs typeface="Times New Roman"/>
              </a:rPr>
              <a:t> The volume of a song, measured in decibels. 0 dB indicates the normal human hearing threshold.</a:t>
            </a:r>
          </a:p>
          <a:p>
            <a:r>
              <a:rPr lang="en-US" sz="1050" b="1" dirty="0">
                <a:solidFill>
                  <a:schemeClr val="tx1"/>
                </a:solidFill>
                <a:latin typeface="Bahnschrift"/>
                <a:cs typeface="Times New Roman"/>
              </a:rPr>
              <a:t>·    </a:t>
            </a:r>
            <a:r>
              <a:rPr lang="en-US" sz="1050" b="1" dirty="0" err="1">
                <a:solidFill>
                  <a:schemeClr val="tx1"/>
                </a:solidFill>
                <a:latin typeface="Bahnschrift"/>
                <a:cs typeface="Times New Roman"/>
              </a:rPr>
              <a:t>Speechiness</a:t>
            </a:r>
            <a:r>
              <a:rPr lang="en-US" sz="1050" b="1" dirty="0">
                <a:solidFill>
                  <a:schemeClr val="tx1"/>
                </a:solidFill>
                <a:latin typeface="Bahnschrift"/>
                <a:cs typeface="Times New Roman"/>
              </a:rPr>
              <a:t> – </a:t>
            </a:r>
            <a:r>
              <a:rPr lang="en-US" sz="1050" dirty="0">
                <a:solidFill>
                  <a:schemeClr val="tx1"/>
                </a:solidFill>
                <a:latin typeface="Bahnschrift"/>
                <a:cs typeface="Times New Roman"/>
              </a:rPr>
              <a:t>The presence of spoken words in a track. The higher the value, the more likely the song is “speech-like.”</a:t>
            </a:r>
            <a:endParaRPr lang="en-US" sz="1050" dirty="0">
              <a:solidFill>
                <a:schemeClr val="tx1"/>
              </a:solidFill>
              <a:latin typeface="Bahnschrift"/>
            </a:endParaRPr>
          </a:p>
          <a:p>
            <a:r>
              <a:rPr lang="en-US" sz="1050" b="1" dirty="0">
                <a:solidFill>
                  <a:schemeClr val="tx1"/>
                </a:solidFill>
                <a:latin typeface="Bahnschrift"/>
              </a:rPr>
              <a:t>·    </a:t>
            </a:r>
            <a:r>
              <a:rPr lang="en-US" sz="1050" b="1" dirty="0">
                <a:solidFill>
                  <a:schemeClr val="tx1"/>
                </a:solidFill>
                <a:latin typeface="Bahnschrift"/>
                <a:cs typeface="Times New Roman"/>
              </a:rPr>
              <a:t>Energy – </a:t>
            </a:r>
            <a:r>
              <a:rPr lang="en-US" sz="1050" dirty="0">
                <a:solidFill>
                  <a:schemeClr val="tx1"/>
                </a:solidFill>
                <a:latin typeface="Bahnschrift"/>
                <a:cs typeface="Times New Roman"/>
              </a:rPr>
              <a:t>Measure from 0 to 100 that represents a perceptual measure of intensity and activity. Typically, energetic tracks feel fast, loud, and noisy.</a:t>
            </a:r>
            <a:endParaRPr lang="en-US" sz="1100" dirty="0">
              <a:solidFill>
                <a:schemeClr val="tx1"/>
              </a:solidFill>
              <a:latin typeface="Bahnschrift"/>
            </a:endParaRP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a:solidFill>
                  <a:schemeClr val="tx1"/>
                </a:solidFill>
                <a:latin typeface="Bahnschrift"/>
                <a:cs typeface="Times New Roman"/>
              </a:rPr>
              <a:t>Liveness – </a:t>
            </a:r>
            <a:r>
              <a:rPr lang="en-US" sz="1050" dirty="0">
                <a:solidFill>
                  <a:schemeClr val="tx1"/>
                </a:solidFill>
                <a:latin typeface="Bahnschrift"/>
                <a:cs typeface="Times New Roman"/>
              </a:rPr>
              <a:t>Detects the presence of an audience in the recording. Higher liveness values represent an increased probability that the track was performed live. A value above 0.8 provides a strong likelihood that the track is live.</a:t>
            </a: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a:solidFill>
                  <a:schemeClr val="tx1"/>
                </a:solidFill>
                <a:latin typeface="Bahnschrift"/>
                <a:cs typeface="Times New Roman"/>
              </a:rPr>
              <a:t>Valence -</a:t>
            </a:r>
            <a:r>
              <a:rPr lang="en-US" sz="1050" dirty="0">
                <a:solidFill>
                  <a:schemeClr val="tx1"/>
                </a:solidFill>
                <a:latin typeface="Bahnschrift"/>
                <a:cs typeface="Times New Roman"/>
              </a:rPr>
              <a:t> Musical positiveness conveyed by the track. Tracks with high valence sound more positive while tracks with low valence sound more negative.</a:t>
            </a: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err="1">
                <a:solidFill>
                  <a:schemeClr val="tx1"/>
                </a:solidFill>
                <a:latin typeface="Bahnschrift"/>
                <a:cs typeface="Times New Roman"/>
              </a:rPr>
              <a:t>Acousticness</a:t>
            </a:r>
            <a:r>
              <a:rPr lang="en-US" sz="1050" b="1" dirty="0">
                <a:solidFill>
                  <a:schemeClr val="tx1"/>
                </a:solidFill>
                <a:latin typeface="Bahnschrift"/>
                <a:cs typeface="Times New Roman"/>
              </a:rPr>
              <a:t> – </a:t>
            </a:r>
            <a:r>
              <a:rPr lang="en-US" sz="1050" dirty="0">
                <a:solidFill>
                  <a:schemeClr val="tx1"/>
                </a:solidFill>
                <a:latin typeface="Bahnschrift"/>
                <a:cs typeface="Times New Roman"/>
              </a:rPr>
              <a:t>Measure of how likely the song uses acoustic instruments versus synthesizers.</a:t>
            </a:r>
          </a:p>
          <a:p>
            <a:r>
              <a:rPr lang="en-US" sz="1050" b="1" dirty="0">
                <a:solidFill>
                  <a:schemeClr val="tx1"/>
                </a:solidFill>
              </a:rPr>
              <a:t>·   Danceability –</a:t>
            </a:r>
            <a:r>
              <a:rPr lang="en-US" sz="1050" dirty="0">
                <a:solidFill>
                  <a:schemeClr val="tx1"/>
                </a:solidFill>
              </a:rPr>
              <a:t> Measure of how “danceable” a song is based on tempo, rhythm stability, beat strength, and overall regularity.</a:t>
            </a:r>
            <a:endParaRPr lang="en-US" sz="1200" dirty="0">
              <a:solidFill>
                <a:schemeClr val="tx1"/>
              </a:solidFill>
            </a:endParaRPr>
          </a:p>
          <a:p>
            <a:endParaRPr lang="en-US" sz="1050" b="1" dirty="0">
              <a:solidFill>
                <a:schemeClr val="tx1"/>
              </a:solidFill>
            </a:endParaRPr>
          </a:p>
          <a:p>
            <a:r>
              <a:rPr lang="en-US" sz="1200" b="1" u="sng" dirty="0">
                <a:solidFill>
                  <a:schemeClr val="tx1"/>
                </a:solidFill>
              </a:rPr>
              <a:t>Response Variables:</a:t>
            </a:r>
          </a:p>
          <a:p>
            <a:r>
              <a:rPr lang="en-US" sz="1050" b="1" dirty="0">
                <a:solidFill>
                  <a:schemeClr val="tx1"/>
                </a:solidFill>
              </a:rPr>
              <a:t>·   Popularity  – </a:t>
            </a:r>
            <a:r>
              <a:rPr lang="en-US" sz="1050" dirty="0">
                <a:solidFill>
                  <a:schemeClr val="tx1"/>
                </a:solidFill>
              </a:rPr>
              <a:t>Determined by how many times a song is played and when such plays take place.</a:t>
            </a:r>
            <a:endParaRPr lang="en-US" sz="1200" dirty="0">
              <a:solidFill>
                <a:schemeClr val="tx1"/>
              </a:solidFill>
            </a:endParaRPr>
          </a:p>
          <a:p>
            <a:r>
              <a:rPr lang="en-US" sz="1050" b="1" dirty="0">
                <a:solidFill>
                  <a:schemeClr val="tx1"/>
                </a:solidFill>
                <a:latin typeface="Bahnschrift"/>
              </a:rPr>
              <a:t>·</a:t>
            </a:r>
            <a:r>
              <a:rPr lang="en-US" sz="600" b="1" dirty="0">
                <a:solidFill>
                  <a:schemeClr val="tx1"/>
                </a:solidFill>
                <a:latin typeface="Bahnschrift"/>
                <a:cs typeface="Times New Roman"/>
              </a:rPr>
              <a:t>      </a:t>
            </a:r>
            <a:r>
              <a:rPr lang="en-US" sz="1050" b="1" dirty="0" err="1">
                <a:solidFill>
                  <a:schemeClr val="tx1"/>
                </a:solidFill>
                <a:latin typeface="Bahnschrift"/>
                <a:cs typeface="Times New Roman"/>
              </a:rPr>
              <a:t>PopCheck</a:t>
            </a:r>
            <a:r>
              <a:rPr lang="en-US" sz="1050" b="1" dirty="0">
                <a:solidFill>
                  <a:schemeClr val="tx1"/>
                </a:solidFill>
                <a:latin typeface="Bahnschrift"/>
                <a:cs typeface="Times New Roman"/>
              </a:rPr>
              <a:t> - </a:t>
            </a:r>
            <a:r>
              <a:rPr lang="en-US" sz="1050" dirty="0">
                <a:solidFill>
                  <a:schemeClr val="tx1"/>
                </a:solidFill>
                <a:latin typeface="Bahnschrift"/>
                <a:cs typeface="Times New Roman"/>
              </a:rPr>
              <a:t>The new column that we formed by seeing whether a song had Pop or Not in the Genre column. This new column is Binary with the songs classified as “Pop” or “</a:t>
            </a:r>
            <a:r>
              <a:rPr lang="en-US" sz="1050" dirty="0" err="1">
                <a:solidFill>
                  <a:schemeClr val="tx1"/>
                </a:solidFill>
                <a:latin typeface="Bahnschrift"/>
                <a:cs typeface="Times New Roman"/>
              </a:rPr>
              <a:t>NotPop</a:t>
            </a:r>
            <a:r>
              <a:rPr lang="en-US" sz="1050" dirty="0">
                <a:solidFill>
                  <a:schemeClr val="tx1"/>
                </a:solidFill>
                <a:latin typeface="Bahnschrift"/>
                <a:cs typeface="Times New Roman"/>
              </a:rPr>
              <a:t>.”</a:t>
            </a:r>
          </a:p>
        </p:txBody>
      </p:sp>
      <p:pic>
        <p:nvPicPr>
          <p:cNvPr id="4" name="Picture 4" descr="Graphical user interface, table&#10;&#10;Description automatically generated">
            <a:extLst>
              <a:ext uri="{FF2B5EF4-FFF2-40B4-BE49-F238E27FC236}">
                <a16:creationId xmlns:a16="http://schemas.microsoft.com/office/drawing/2014/main" id="{18CB49D7-EE1C-2C3E-9B46-559EADB6A56E}"/>
              </a:ext>
            </a:extLst>
          </p:cNvPr>
          <p:cNvPicPr>
            <a:picLocks noChangeAspect="1"/>
          </p:cNvPicPr>
          <p:nvPr/>
        </p:nvPicPr>
        <p:blipFill>
          <a:blip r:embed="rId5"/>
          <a:stretch>
            <a:fillRect/>
          </a:stretch>
        </p:blipFill>
        <p:spPr>
          <a:xfrm>
            <a:off x="4166795" y="59334"/>
            <a:ext cx="2686143" cy="2196949"/>
          </a:xfrm>
          <a:prstGeom prst="rect">
            <a:avLst/>
          </a:prstGeom>
        </p:spPr>
      </p:pic>
      <p:pic>
        <p:nvPicPr>
          <p:cNvPr id="6" name="Picture 6" descr="Chart&#10;&#10;Description automatically generated">
            <a:extLst>
              <a:ext uri="{FF2B5EF4-FFF2-40B4-BE49-F238E27FC236}">
                <a16:creationId xmlns:a16="http://schemas.microsoft.com/office/drawing/2014/main" id="{69E4763F-690B-B4AE-A36B-1F0928C5DC26}"/>
              </a:ext>
            </a:extLst>
          </p:cNvPr>
          <p:cNvPicPr>
            <a:picLocks noChangeAspect="1"/>
          </p:cNvPicPr>
          <p:nvPr/>
        </p:nvPicPr>
        <p:blipFill rotWithShape="1">
          <a:blip r:embed="rId6"/>
          <a:srcRect t="22350" b="29226"/>
          <a:stretch/>
        </p:blipFill>
        <p:spPr>
          <a:xfrm>
            <a:off x="666116" y="808496"/>
            <a:ext cx="2743200" cy="1026668"/>
          </a:xfrm>
          <a:prstGeom prst="rect">
            <a:avLst/>
          </a:prstGeom>
        </p:spPr>
      </p:pic>
      <p:pic>
        <p:nvPicPr>
          <p:cNvPr id="7" name="Picture 5" descr="Logo, company name&#10;&#10;Description automatically generated">
            <a:extLst>
              <a:ext uri="{FF2B5EF4-FFF2-40B4-BE49-F238E27FC236}">
                <a16:creationId xmlns:a16="http://schemas.microsoft.com/office/drawing/2014/main" id="{A662A60B-5AE0-E8A3-784C-E4E4EE63AA32}"/>
              </a:ext>
            </a:extLst>
          </p:cNvPr>
          <p:cNvPicPr>
            <a:picLocks noChangeAspect="1"/>
          </p:cNvPicPr>
          <p:nvPr/>
        </p:nvPicPr>
        <p:blipFill>
          <a:blip r:embed="rId7"/>
          <a:stretch>
            <a:fillRect/>
          </a:stretch>
        </p:blipFill>
        <p:spPr>
          <a:xfrm>
            <a:off x="5337899" y="336837"/>
            <a:ext cx="908514" cy="273066"/>
          </a:xfrm>
          <a:prstGeom prst="rect">
            <a:avLst/>
          </a:prstGeom>
        </p:spPr>
      </p:pic>
      <p:pic>
        <p:nvPicPr>
          <p:cNvPr id="24" name="Audio 23">
            <a:hlinkClick r:id="" action="ppaction://media"/>
            <a:extLst>
              <a:ext uri="{FF2B5EF4-FFF2-40B4-BE49-F238E27FC236}">
                <a16:creationId xmlns:a16="http://schemas.microsoft.com/office/drawing/2014/main" id="{3800BCD9-8BE9-2A21-D30C-3CC62F0DDE8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
        <p:nvSpPr>
          <p:cNvPr id="8" name="Rectangle 7">
            <a:extLst>
              <a:ext uri="{FF2B5EF4-FFF2-40B4-BE49-F238E27FC236}">
                <a16:creationId xmlns:a16="http://schemas.microsoft.com/office/drawing/2014/main" id="{EC68158B-34B6-2A47-B808-656B0D6CD7C8}"/>
              </a:ext>
            </a:extLst>
          </p:cNvPr>
          <p:cNvSpPr/>
          <p:nvPr/>
        </p:nvSpPr>
        <p:spPr>
          <a:xfrm>
            <a:off x="8519230" y="83135"/>
            <a:ext cx="480837"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9">
            <a:extLst>
              <a:ext uri="{FF2B5EF4-FFF2-40B4-BE49-F238E27FC236}">
                <a16:creationId xmlns:a16="http://schemas.microsoft.com/office/drawing/2014/main" id="{A1053999-C9C5-412C-6241-0C0504BDBFCE}"/>
              </a:ext>
            </a:extLst>
          </p:cNvPr>
          <p:cNvPicPr>
            <a:picLocks noChangeAspect="1"/>
          </p:cNvPicPr>
          <p:nvPr/>
        </p:nvPicPr>
        <p:blipFill rotWithShape="1">
          <a:blip r:embed="rId9"/>
          <a:srcRect r="-275" b="10159"/>
          <a:stretch/>
        </p:blipFill>
        <p:spPr>
          <a:xfrm>
            <a:off x="8519230" y="83135"/>
            <a:ext cx="480837" cy="668723"/>
          </a:xfrm>
          <a:prstGeom prst="rect">
            <a:avLst/>
          </a:prstGeom>
        </p:spPr>
      </p:pic>
      <p:sp>
        <p:nvSpPr>
          <p:cNvPr id="10" name="TextBox 9">
            <a:extLst>
              <a:ext uri="{FF2B5EF4-FFF2-40B4-BE49-F238E27FC236}">
                <a16:creationId xmlns:a16="http://schemas.microsoft.com/office/drawing/2014/main" id="{44E6F749-992B-4C18-5BFE-FF277D1942A5}"/>
              </a:ext>
            </a:extLst>
          </p:cNvPr>
          <p:cNvSpPr txBox="1"/>
          <p:nvPr/>
        </p:nvSpPr>
        <p:spPr>
          <a:xfrm>
            <a:off x="8519230" y="713758"/>
            <a:ext cx="480837" cy="230832"/>
          </a:xfrm>
          <a:prstGeom prst="rect">
            <a:avLst/>
          </a:prstGeom>
          <a:noFill/>
        </p:spPr>
        <p:txBody>
          <a:bodyPr wrap="square" rtlCol="0">
            <a:spAutoFit/>
          </a:bodyPr>
          <a:lstStyle/>
          <a:p>
            <a:r>
              <a:rPr lang="en-US" sz="900" dirty="0" err="1"/>
              <a:t>Sirish</a:t>
            </a:r>
            <a:endParaRPr lang="en-US" sz="900" dirty="0"/>
          </a:p>
        </p:txBody>
      </p:sp>
    </p:spTree>
    <p:extLst>
      <p:ext uri="{BB962C8B-B14F-4D97-AF65-F5344CB8AC3E}">
        <p14:creationId xmlns:p14="http://schemas.microsoft.com/office/powerpoint/2010/main" val="2891087246"/>
      </p:ext>
    </p:extLst>
  </p:cSld>
  <p:clrMapOvr>
    <a:masterClrMapping/>
  </p:clrMapOvr>
  <mc:AlternateContent xmlns:mc="http://schemas.openxmlformats.org/markup-compatibility/2006" xmlns:p14="http://schemas.microsoft.com/office/powerpoint/2010/main">
    <mc:Choice Requires="p14">
      <p:transition spd="slow" p14:dur="2000" advTm="36155"/>
    </mc:Choice>
    <mc:Fallback xmlns="">
      <p:transition spd="slow" advTm="3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D1D666-4306-ABA4-FB0D-716145FA6EFE}"/>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514956" y="267028"/>
            <a:ext cx="6919402" cy="690900"/>
          </a:xfrm>
        </p:spPr>
        <p:txBody>
          <a:bodyPr>
            <a:normAutofit fontScale="90000"/>
          </a:bodyPr>
          <a:lstStyle/>
          <a:p>
            <a:r>
              <a:rPr lang="en-US">
                <a:latin typeface="Bahnschrift"/>
              </a:rPr>
              <a:t>Exploratory Data Visualization Q1</a:t>
            </a:r>
          </a:p>
        </p:txBody>
      </p:sp>
      <p:sp>
        <p:nvSpPr>
          <p:cNvPr id="5" name="TextBox 4">
            <a:extLst>
              <a:ext uri="{FF2B5EF4-FFF2-40B4-BE49-F238E27FC236}">
                <a16:creationId xmlns:a16="http://schemas.microsoft.com/office/drawing/2014/main" id="{CA874B58-EE4D-3925-A741-542A647AB4E3}"/>
              </a:ext>
            </a:extLst>
          </p:cNvPr>
          <p:cNvSpPr txBox="1"/>
          <p:nvPr/>
        </p:nvSpPr>
        <p:spPr>
          <a:xfrm>
            <a:off x="236575" y="2958953"/>
            <a:ext cx="459060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Segoe UI"/>
              </a:rPr>
              <a:t>Tested for multicollinearity using the VIF test:</a:t>
            </a:r>
            <a:endParaRPr lang="en-US" b="1"/>
          </a:p>
          <a:p>
            <a:pPr marL="285750" indent="-285750">
              <a:buChar char="•"/>
            </a:pPr>
            <a:r>
              <a:rPr lang="en-US">
                <a:latin typeface="Times New Roman"/>
                <a:cs typeface="Segoe UI"/>
              </a:rPr>
              <a:t>The Scatterplot of </a:t>
            </a:r>
            <a:r>
              <a:rPr lang="en-US" err="1">
                <a:latin typeface="Times New Roman"/>
                <a:cs typeface="Segoe UI"/>
              </a:rPr>
              <a:t>Speechiness</a:t>
            </a:r>
            <a:r>
              <a:rPr lang="en-US">
                <a:latin typeface="Times New Roman"/>
                <a:cs typeface="Segoe UI"/>
              </a:rPr>
              <a:t> vs Popularity and Valence vs Popularity were crucial in our decision for our final model.</a:t>
            </a:r>
            <a:endParaRPr lang="en-US"/>
          </a:p>
          <a:p>
            <a:pPr marL="285750" indent="-285750">
              <a:buChar char="•"/>
            </a:pPr>
            <a:r>
              <a:rPr lang="en-US">
                <a:latin typeface="Times New Roman"/>
                <a:cs typeface="Segoe UI"/>
              </a:rPr>
              <a:t>The </a:t>
            </a:r>
            <a:r>
              <a:rPr lang="en-US" err="1">
                <a:latin typeface="Times New Roman"/>
                <a:cs typeface="Segoe UI"/>
              </a:rPr>
              <a:t>Speechiness</a:t>
            </a:r>
            <a:r>
              <a:rPr lang="en-US">
                <a:latin typeface="Times New Roman"/>
                <a:cs typeface="Segoe UI"/>
              </a:rPr>
              <a:t> and Valence graphs had the greatest absolute slopes which we believed would be useful for our final model</a:t>
            </a:r>
          </a:p>
        </p:txBody>
      </p:sp>
      <p:pic>
        <p:nvPicPr>
          <p:cNvPr id="7" name="Picture 7" descr="Chart, scatter chart&#10;&#10;Description automatically generated">
            <a:extLst>
              <a:ext uri="{FF2B5EF4-FFF2-40B4-BE49-F238E27FC236}">
                <a16:creationId xmlns:a16="http://schemas.microsoft.com/office/drawing/2014/main" id="{5AB3C59C-EE9D-0F29-2CAF-E1FCF574F5DA}"/>
              </a:ext>
            </a:extLst>
          </p:cNvPr>
          <p:cNvPicPr>
            <a:picLocks noChangeAspect="1"/>
          </p:cNvPicPr>
          <p:nvPr/>
        </p:nvPicPr>
        <p:blipFill>
          <a:blip r:embed="rId5"/>
          <a:stretch>
            <a:fillRect/>
          </a:stretch>
        </p:blipFill>
        <p:spPr>
          <a:xfrm>
            <a:off x="5059846" y="818573"/>
            <a:ext cx="2536135" cy="1590586"/>
          </a:xfrm>
          <a:prstGeom prst="rect">
            <a:avLst/>
          </a:prstGeom>
        </p:spPr>
      </p:pic>
      <p:pic>
        <p:nvPicPr>
          <p:cNvPr id="10" name="Picture 10" descr="Chart, scatter chart&#10;&#10;Description automatically generated">
            <a:extLst>
              <a:ext uri="{FF2B5EF4-FFF2-40B4-BE49-F238E27FC236}">
                <a16:creationId xmlns:a16="http://schemas.microsoft.com/office/drawing/2014/main" id="{98EDF434-2A17-23A9-A3AC-647B1B0DFFAE}"/>
              </a:ext>
            </a:extLst>
          </p:cNvPr>
          <p:cNvPicPr>
            <a:picLocks noChangeAspect="1"/>
          </p:cNvPicPr>
          <p:nvPr/>
        </p:nvPicPr>
        <p:blipFill>
          <a:blip r:embed="rId6"/>
          <a:stretch>
            <a:fillRect/>
          </a:stretch>
        </p:blipFill>
        <p:spPr>
          <a:xfrm>
            <a:off x="2527376" y="818953"/>
            <a:ext cx="2536135" cy="1586920"/>
          </a:xfrm>
          <a:prstGeom prst="rect">
            <a:avLst/>
          </a:prstGeom>
        </p:spPr>
      </p:pic>
      <p:pic>
        <p:nvPicPr>
          <p:cNvPr id="11" name="Picture 11" descr="Chart, scatter chart&#10;&#10;Description automatically generated">
            <a:extLst>
              <a:ext uri="{FF2B5EF4-FFF2-40B4-BE49-F238E27FC236}">
                <a16:creationId xmlns:a16="http://schemas.microsoft.com/office/drawing/2014/main" id="{CB399833-9F7C-8160-65B4-588B3383855B}"/>
              </a:ext>
            </a:extLst>
          </p:cNvPr>
          <p:cNvPicPr>
            <a:picLocks noChangeAspect="1"/>
          </p:cNvPicPr>
          <p:nvPr/>
        </p:nvPicPr>
        <p:blipFill>
          <a:blip r:embed="rId7"/>
          <a:stretch>
            <a:fillRect/>
          </a:stretch>
        </p:blipFill>
        <p:spPr>
          <a:xfrm>
            <a:off x="-828" y="818073"/>
            <a:ext cx="2536135" cy="1585625"/>
          </a:xfrm>
          <a:prstGeom prst="rect">
            <a:avLst/>
          </a:prstGeom>
        </p:spPr>
      </p:pic>
      <p:pic>
        <p:nvPicPr>
          <p:cNvPr id="3" name="Picture 3">
            <a:extLst>
              <a:ext uri="{FF2B5EF4-FFF2-40B4-BE49-F238E27FC236}">
                <a16:creationId xmlns:a16="http://schemas.microsoft.com/office/drawing/2014/main" id="{FE6E8928-90E4-5945-311B-C0994F2D1829}"/>
              </a:ext>
            </a:extLst>
          </p:cNvPr>
          <p:cNvPicPr>
            <a:picLocks noChangeAspect="1"/>
          </p:cNvPicPr>
          <p:nvPr/>
        </p:nvPicPr>
        <p:blipFill>
          <a:blip r:embed="rId8"/>
          <a:stretch>
            <a:fillRect/>
          </a:stretch>
        </p:blipFill>
        <p:spPr>
          <a:xfrm>
            <a:off x="8508824" y="-26804"/>
            <a:ext cx="550585" cy="821692"/>
          </a:xfrm>
          <a:prstGeom prst="rect">
            <a:avLst/>
          </a:prstGeom>
        </p:spPr>
      </p:pic>
      <p:pic>
        <p:nvPicPr>
          <p:cNvPr id="4" name="Picture 5" descr="Table&#10;&#10;Description automatically generated">
            <a:extLst>
              <a:ext uri="{FF2B5EF4-FFF2-40B4-BE49-F238E27FC236}">
                <a16:creationId xmlns:a16="http://schemas.microsoft.com/office/drawing/2014/main" id="{576B2B90-6BF9-85A0-860A-0C5268D1A62C}"/>
              </a:ext>
            </a:extLst>
          </p:cNvPr>
          <p:cNvPicPr>
            <a:picLocks noChangeAspect="1"/>
          </p:cNvPicPr>
          <p:nvPr/>
        </p:nvPicPr>
        <p:blipFill>
          <a:blip r:embed="rId9"/>
          <a:stretch>
            <a:fillRect/>
          </a:stretch>
        </p:blipFill>
        <p:spPr>
          <a:xfrm>
            <a:off x="5065528" y="2542686"/>
            <a:ext cx="3673548" cy="2282104"/>
          </a:xfrm>
          <a:prstGeom prst="rect">
            <a:avLst/>
          </a:prstGeom>
        </p:spPr>
      </p:pic>
      <p:pic>
        <p:nvPicPr>
          <p:cNvPr id="6" name="Slide 6 Exploratory.m4a">
            <a:hlinkClick r:id="" action="ppaction://media"/>
            <a:extLst>
              <a:ext uri="{FF2B5EF4-FFF2-40B4-BE49-F238E27FC236}">
                <a16:creationId xmlns:a16="http://schemas.microsoft.com/office/drawing/2014/main" id="{934DEAF9-9610-C258-D599-3A798AD21BB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32676" y="4418390"/>
            <a:ext cx="812800" cy="812800"/>
          </a:xfrm>
          <a:prstGeom prst="rect">
            <a:avLst/>
          </a:prstGeom>
        </p:spPr>
      </p:pic>
      <p:sp>
        <p:nvSpPr>
          <p:cNvPr id="12" name="TextBox 11">
            <a:extLst>
              <a:ext uri="{FF2B5EF4-FFF2-40B4-BE49-F238E27FC236}">
                <a16:creationId xmlns:a16="http://schemas.microsoft.com/office/drawing/2014/main" id="{8D844743-FDDB-6185-DFD4-30181DDB3869}"/>
              </a:ext>
            </a:extLst>
          </p:cNvPr>
          <p:cNvSpPr txBox="1"/>
          <p:nvPr/>
        </p:nvSpPr>
        <p:spPr>
          <a:xfrm>
            <a:off x="8529636" y="739316"/>
            <a:ext cx="529773" cy="237842"/>
          </a:xfrm>
          <a:prstGeom prst="rect">
            <a:avLst/>
          </a:prstGeom>
          <a:noFill/>
        </p:spPr>
        <p:txBody>
          <a:bodyPr wrap="square" rtlCol="0">
            <a:spAutoFit/>
          </a:bodyPr>
          <a:lstStyle/>
          <a:p>
            <a:r>
              <a:rPr lang="en-US" sz="900" dirty="0"/>
              <a:t>Kevin</a:t>
            </a:r>
          </a:p>
        </p:txBody>
      </p:sp>
    </p:spTree>
    <p:extLst>
      <p:ext uri="{BB962C8B-B14F-4D97-AF65-F5344CB8AC3E}">
        <p14:creationId xmlns:p14="http://schemas.microsoft.com/office/powerpoint/2010/main" val="63000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9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hart, scatter chart&#10;&#10;Description automatically generated">
            <a:extLst>
              <a:ext uri="{FF2B5EF4-FFF2-40B4-BE49-F238E27FC236}">
                <a16:creationId xmlns:a16="http://schemas.microsoft.com/office/drawing/2014/main" id="{D13F7C79-6CAD-0A48-E75D-BC99874C2AC7}"/>
              </a:ext>
            </a:extLst>
          </p:cNvPr>
          <p:cNvPicPr>
            <a:picLocks noChangeAspect="1"/>
          </p:cNvPicPr>
          <p:nvPr/>
        </p:nvPicPr>
        <p:blipFill rotWithShape="1">
          <a:blip r:embed="rId5"/>
          <a:srcRect r="6231" b="5783"/>
          <a:stretch/>
        </p:blipFill>
        <p:spPr>
          <a:xfrm>
            <a:off x="3604438" y="1330119"/>
            <a:ext cx="3140767" cy="1943338"/>
          </a:xfrm>
          <a:prstGeom prst="rect">
            <a:avLst/>
          </a:prstGeom>
        </p:spPr>
      </p:pic>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127330" y="177576"/>
            <a:ext cx="8627700" cy="690900"/>
          </a:xfrm>
        </p:spPr>
        <p:txBody>
          <a:bodyPr>
            <a:normAutofit fontScale="90000"/>
          </a:bodyPr>
          <a:lstStyle/>
          <a:p>
            <a:r>
              <a:rPr lang="en-US">
                <a:latin typeface="Bahnschrift"/>
              </a:rPr>
              <a:t>Creating The Initial Linear Model</a:t>
            </a:r>
          </a:p>
        </p:txBody>
      </p:sp>
      <p:sp>
        <p:nvSpPr>
          <p:cNvPr id="5" name="TextBox 4">
            <a:extLst>
              <a:ext uri="{FF2B5EF4-FFF2-40B4-BE49-F238E27FC236}">
                <a16:creationId xmlns:a16="http://schemas.microsoft.com/office/drawing/2014/main" id="{CA874B58-EE4D-3925-A741-542A647AB4E3}"/>
              </a:ext>
            </a:extLst>
          </p:cNvPr>
          <p:cNvSpPr txBox="1"/>
          <p:nvPr/>
        </p:nvSpPr>
        <p:spPr>
          <a:xfrm>
            <a:off x="277294" y="905868"/>
            <a:ext cx="53836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Bahnschrift"/>
                <a:cs typeface="Segoe UI"/>
              </a:rPr>
              <a:t>Initial Model Selection Tools:</a:t>
            </a:r>
          </a:p>
          <a:p>
            <a:pPr marL="285750" indent="-285750">
              <a:buChar char="•"/>
            </a:pPr>
            <a:r>
              <a:rPr lang="en-US" dirty="0">
                <a:latin typeface="Bahnschrift"/>
                <a:cs typeface="Segoe UI"/>
              </a:rPr>
              <a:t>Automated Search procedures:</a:t>
            </a:r>
            <a:endParaRPr lang="en-US" dirty="0"/>
          </a:p>
          <a:p>
            <a:pPr marL="342900">
              <a:buAutoNum type="arabicPeriod"/>
            </a:pPr>
            <a:r>
              <a:rPr lang="en-US" dirty="0">
                <a:latin typeface="Bahnschrift"/>
                <a:cs typeface="Segoe UI"/>
              </a:rPr>
              <a:t> Forward Selection</a:t>
            </a:r>
          </a:p>
          <a:p>
            <a:pPr marL="342900">
              <a:buAutoNum type="arabicPeriod"/>
            </a:pPr>
            <a:r>
              <a:rPr lang="en-US" dirty="0">
                <a:latin typeface="Bahnschrift"/>
                <a:cs typeface="Segoe UI"/>
              </a:rPr>
              <a:t> Backward Elimination</a:t>
            </a:r>
          </a:p>
          <a:p>
            <a:pPr marL="342900">
              <a:buAutoNum type="arabicPeriod"/>
            </a:pPr>
            <a:r>
              <a:rPr lang="en-US" dirty="0">
                <a:latin typeface="Bahnschrift"/>
                <a:cs typeface="Segoe UI"/>
              </a:rPr>
              <a:t> Stepwise Regression</a:t>
            </a:r>
          </a:p>
          <a:p>
            <a:pPr marL="285750" indent="-285750">
              <a:buChar char="•"/>
            </a:pPr>
            <a:r>
              <a:rPr lang="en-US" dirty="0">
                <a:latin typeface="Bahnschrift"/>
                <a:cs typeface="Segoe UI"/>
              </a:rPr>
              <a:t>BIC - Lowest</a:t>
            </a:r>
          </a:p>
          <a:p>
            <a:pPr marL="285750" indent="-285750">
              <a:buChar char="•"/>
            </a:pPr>
            <a:r>
              <a:rPr lang="en-US" dirty="0">
                <a:latin typeface="Bahnschrift"/>
                <a:cs typeface="Segoe UI"/>
              </a:rPr>
              <a:t>Mallow's CP - Lowest</a:t>
            </a:r>
          </a:p>
          <a:p>
            <a:pPr marL="285750" indent="-285750">
              <a:buChar char="•"/>
            </a:pPr>
            <a:r>
              <a:rPr lang="en-US" dirty="0">
                <a:latin typeface="Bahnschrift"/>
                <a:cs typeface="Segoe UI"/>
              </a:rPr>
              <a:t>Adjusted R2 - Highest</a:t>
            </a:r>
          </a:p>
        </p:txBody>
      </p:sp>
      <p:sp>
        <p:nvSpPr>
          <p:cNvPr id="8" name="Arrow: Down 7">
            <a:extLst>
              <a:ext uri="{FF2B5EF4-FFF2-40B4-BE49-F238E27FC236}">
                <a16:creationId xmlns:a16="http://schemas.microsoft.com/office/drawing/2014/main" id="{83C9A5EA-9210-21B9-4520-498240BE1BDD}"/>
              </a:ext>
            </a:extLst>
          </p:cNvPr>
          <p:cNvSpPr/>
          <p:nvPr/>
        </p:nvSpPr>
        <p:spPr>
          <a:xfrm>
            <a:off x="1520687" y="2927074"/>
            <a:ext cx="477078" cy="964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12C25A-5E92-34A4-95E9-4A9FCA9FB6F8}"/>
              </a:ext>
            </a:extLst>
          </p:cNvPr>
          <p:cNvSpPr txBox="1"/>
          <p:nvPr/>
        </p:nvSpPr>
        <p:spPr>
          <a:xfrm>
            <a:off x="242507" y="4016816"/>
            <a:ext cx="31487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ahnschrift"/>
                <a:cs typeface="Segoe UI"/>
              </a:rPr>
              <a:t>Transformations are needed for the partial residual plot for </a:t>
            </a:r>
            <a:r>
              <a:rPr lang="en-US" err="1">
                <a:latin typeface="Bahnschrift"/>
                <a:cs typeface="Segoe UI"/>
              </a:rPr>
              <a:t>Speechiness</a:t>
            </a:r>
            <a:r>
              <a:rPr lang="en-US">
                <a:latin typeface="Bahnschrift"/>
                <a:cs typeface="Segoe UI"/>
              </a:rPr>
              <a:t> </a:t>
            </a:r>
          </a:p>
        </p:txBody>
      </p:sp>
      <p:pic>
        <p:nvPicPr>
          <p:cNvPr id="3" name="Picture 6">
            <a:extLst>
              <a:ext uri="{FF2B5EF4-FFF2-40B4-BE49-F238E27FC236}">
                <a16:creationId xmlns:a16="http://schemas.microsoft.com/office/drawing/2014/main" id="{6719F150-47BF-B062-D772-42E67FA7D5CB}"/>
              </a:ext>
            </a:extLst>
          </p:cNvPr>
          <p:cNvPicPr>
            <a:picLocks noChangeAspect="1"/>
          </p:cNvPicPr>
          <p:nvPr/>
        </p:nvPicPr>
        <p:blipFill>
          <a:blip r:embed="rId6"/>
          <a:stretch>
            <a:fillRect/>
          </a:stretch>
        </p:blipFill>
        <p:spPr>
          <a:xfrm>
            <a:off x="3882655" y="3309025"/>
            <a:ext cx="3133061" cy="368426"/>
          </a:xfrm>
          <a:prstGeom prst="rect">
            <a:avLst/>
          </a:prstGeom>
        </p:spPr>
      </p:pic>
      <p:pic>
        <p:nvPicPr>
          <p:cNvPr id="4" name="Slide 7 Initial Linear.m4a">
            <a:hlinkClick r:id="" action="ppaction://media"/>
            <a:extLst>
              <a:ext uri="{FF2B5EF4-FFF2-40B4-BE49-F238E27FC236}">
                <a16:creationId xmlns:a16="http://schemas.microsoft.com/office/drawing/2014/main" id="{9A901CC1-4539-A91C-CC90-BE6D8897A3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919" y="4359275"/>
            <a:ext cx="812800" cy="812800"/>
          </a:xfrm>
          <a:prstGeom prst="rect">
            <a:avLst/>
          </a:prstGeom>
        </p:spPr>
      </p:pic>
      <p:sp>
        <p:nvSpPr>
          <p:cNvPr id="7" name="Rectangle 6">
            <a:extLst>
              <a:ext uri="{FF2B5EF4-FFF2-40B4-BE49-F238E27FC236}">
                <a16:creationId xmlns:a16="http://schemas.microsoft.com/office/drawing/2014/main" id="{9B0138B0-DB42-B9E0-E7F2-A6EC91A8E98F}"/>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3">
            <a:extLst>
              <a:ext uri="{FF2B5EF4-FFF2-40B4-BE49-F238E27FC236}">
                <a16:creationId xmlns:a16="http://schemas.microsoft.com/office/drawing/2014/main" id="{75F46E79-6531-AF40-1973-55D7011EB248}"/>
              </a:ext>
            </a:extLst>
          </p:cNvPr>
          <p:cNvPicPr>
            <a:picLocks noChangeAspect="1"/>
          </p:cNvPicPr>
          <p:nvPr/>
        </p:nvPicPr>
        <p:blipFill>
          <a:blip r:embed="rId8"/>
          <a:stretch>
            <a:fillRect/>
          </a:stretch>
        </p:blipFill>
        <p:spPr>
          <a:xfrm>
            <a:off x="8519230" y="0"/>
            <a:ext cx="519367" cy="775102"/>
          </a:xfrm>
          <a:prstGeom prst="rect">
            <a:avLst/>
          </a:prstGeom>
        </p:spPr>
      </p:pic>
      <p:sp>
        <p:nvSpPr>
          <p:cNvPr id="12" name="TextBox 11">
            <a:extLst>
              <a:ext uri="{FF2B5EF4-FFF2-40B4-BE49-F238E27FC236}">
                <a16:creationId xmlns:a16="http://schemas.microsoft.com/office/drawing/2014/main" id="{C344FA6B-1808-0D4F-A47B-861925EFA1C1}"/>
              </a:ext>
            </a:extLst>
          </p:cNvPr>
          <p:cNvSpPr txBox="1"/>
          <p:nvPr/>
        </p:nvSpPr>
        <p:spPr>
          <a:xfrm>
            <a:off x="8529636" y="739316"/>
            <a:ext cx="529773" cy="237842"/>
          </a:xfrm>
          <a:prstGeom prst="rect">
            <a:avLst/>
          </a:prstGeom>
          <a:noFill/>
        </p:spPr>
        <p:txBody>
          <a:bodyPr wrap="square" rtlCol="0">
            <a:spAutoFit/>
          </a:bodyPr>
          <a:lstStyle/>
          <a:p>
            <a:r>
              <a:rPr lang="en-US" sz="900" dirty="0"/>
              <a:t>Kevin</a:t>
            </a:r>
          </a:p>
        </p:txBody>
      </p:sp>
    </p:spTree>
    <p:extLst>
      <p:ext uri="{BB962C8B-B14F-4D97-AF65-F5344CB8AC3E}">
        <p14:creationId xmlns:p14="http://schemas.microsoft.com/office/powerpoint/2010/main" val="27079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479238" y="35557"/>
            <a:ext cx="6684600" cy="690900"/>
          </a:xfrm>
        </p:spPr>
        <p:txBody>
          <a:bodyPr>
            <a:normAutofit fontScale="90000"/>
          </a:bodyPr>
          <a:lstStyle/>
          <a:p>
            <a:r>
              <a:rPr lang="en-US" dirty="0">
                <a:latin typeface="Bahnschrift"/>
              </a:rPr>
              <a:t>High-Level Results – Question 1</a:t>
            </a:r>
          </a:p>
        </p:txBody>
      </p:sp>
      <p:sp>
        <p:nvSpPr>
          <p:cNvPr id="5" name="TextBox 4">
            <a:extLst>
              <a:ext uri="{FF2B5EF4-FFF2-40B4-BE49-F238E27FC236}">
                <a16:creationId xmlns:a16="http://schemas.microsoft.com/office/drawing/2014/main" id="{7DEAD1F7-0110-A1BB-24CD-72E15343FBB2}"/>
              </a:ext>
            </a:extLst>
          </p:cNvPr>
          <p:cNvSpPr txBox="1"/>
          <p:nvPr/>
        </p:nvSpPr>
        <p:spPr>
          <a:xfrm>
            <a:off x="104325" y="2800366"/>
            <a:ext cx="8243888" cy="954107"/>
          </a:xfrm>
          <a:prstGeom prst="rect">
            <a:avLst/>
          </a:prstGeom>
          <a:noFill/>
        </p:spPr>
        <p:txBody>
          <a:bodyPr wrap="square">
            <a:spAutoFit/>
          </a:bodyPr>
          <a:lstStyle/>
          <a:p>
            <a:r>
              <a:rPr lang="en-US" b="1" dirty="0">
                <a:latin typeface="Times New Roman"/>
                <a:cs typeface="Times New Roman"/>
              </a:rPr>
              <a:t>Conclusion: </a:t>
            </a:r>
            <a:r>
              <a:rPr lang="en-US" sz="1400" dirty="0">
                <a:latin typeface="Times New Roman"/>
                <a:cs typeface="Times New Roman"/>
              </a:rPr>
              <a:t>We found that </a:t>
            </a:r>
            <a:r>
              <a:rPr lang="en-US" sz="1400" dirty="0" err="1">
                <a:latin typeface="Times New Roman"/>
                <a:cs typeface="Times New Roman"/>
              </a:rPr>
              <a:t>Speechiness</a:t>
            </a:r>
            <a:r>
              <a:rPr lang="en-US" sz="1400" dirty="0">
                <a:latin typeface="Times New Roman"/>
                <a:cs typeface="Times New Roman"/>
              </a:rPr>
              <a:t> and Valence were the highest contributing predictors to affect Popularity. Holding </a:t>
            </a:r>
            <a:r>
              <a:rPr lang="en-US" sz="1400" dirty="0" err="1">
                <a:latin typeface="Times New Roman"/>
                <a:cs typeface="Times New Roman"/>
              </a:rPr>
              <a:t>Speechiness</a:t>
            </a:r>
            <a:r>
              <a:rPr lang="en-US" sz="1400" dirty="0">
                <a:latin typeface="Times New Roman"/>
                <a:cs typeface="Times New Roman"/>
              </a:rPr>
              <a:t> constant, an increase in one unit of Valence equates to a 0.08944 decrease in Popularity. When Valence is constant, an increase in one unit of </a:t>
            </a:r>
            <a:r>
              <a:rPr lang="en-US" sz="1400" dirty="0" err="1">
                <a:latin typeface="Times New Roman"/>
                <a:cs typeface="Times New Roman"/>
              </a:rPr>
              <a:t>Speechiness</a:t>
            </a:r>
            <a:r>
              <a:rPr lang="en-US" sz="1400" dirty="0">
                <a:latin typeface="Times New Roman"/>
                <a:cs typeface="Times New Roman"/>
              </a:rPr>
              <a:t> produces an increase of 1.0935 of Popularity.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7C4D4C-7011-902C-DA53-23432B6356B6}"/>
                  </a:ext>
                </a:extLst>
              </p:cNvPr>
              <p:cNvSpPr txBox="1"/>
              <p:nvPr/>
            </p:nvSpPr>
            <p:spPr>
              <a:xfrm>
                <a:off x="1528791" y="3651395"/>
                <a:ext cx="5566431" cy="33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𝑃𝑜𝑝𝑢𝑙𝑎𝑟𝑖𝑡𝑦</m:t>
                          </m:r>
                        </m:sub>
                      </m:sSub>
                      <m:r>
                        <a:rPr lang="en-US" i="0">
                          <a:latin typeface="Cambria Math" panose="02040503050406030204" pitchFamily="18" charset="0"/>
                        </a:rPr>
                        <m:t>= 89.74257 − 0.06152</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𝑉𝑎𝑙𝑒𝑛𝑐𝑒</m:t>
                          </m:r>
                        </m:sub>
                      </m:sSub>
                      <m:r>
                        <a:rPr lang="en-US" i="0">
                          <a:latin typeface="Cambria Math" panose="02040503050406030204" pitchFamily="18" charset="0"/>
                        </a:rPr>
                        <m:t> + 0.08944</m:t>
                      </m:r>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𝑆𝑝𝑒𝑒𝑐h𝑖𝑛𝑒𝑠𝑠</m:t>
                          </m:r>
                        </m:sub>
                        <m:sup>
                          <m:r>
                            <a:rPr lang="en-US" b="0" i="1" smtClean="0">
                              <a:latin typeface="Cambria Math" panose="02040503050406030204" pitchFamily="18" charset="0"/>
                            </a:rPr>
                            <m:t>∗</m:t>
                          </m:r>
                        </m:sup>
                      </m:sSubSup>
                    </m:oMath>
                  </m:oMathPara>
                </a14:m>
                <a:endParaRPr lang="en-US" dirty="0"/>
              </a:p>
            </p:txBody>
          </p:sp>
        </mc:Choice>
        <mc:Fallback xmlns="">
          <p:sp>
            <p:nvSpPr>
              <p:cNvPr id="10" name="TextBox 9">
                <a:extLst>
                  <a:ext uri="{FF2B5EF4-FFF2-40B4-BE49-F238E27FC236}">
                    <a16:creationId xmlns:a16="http://schemas.microsoft.com/office/drawing/2014/main" id="{DA7C4D4C-7011-902C-DA53-23432B6356B6}"/>
                  </a:ext>
                </a:extLst>
              </p:cNvPr>
              <p:cNvSpPr txBox="1">
                <a:spLocks noRot="1" noChangeAspect="1" noMove="1" noResize="1" noEditPoints="1" noAdjustHandles="1" noChangeArrowheads="1" noChangeShapeType="1" noTextEdit="1"/>
              </p:cNvSpPr>
              <p:nvPr/>
            </p:nvSpPr>
            <p:spPr>
              <a:xfrm>
                <a:off x="1528791" y="3651395"/>
                <a:ext cx="5566431" cy="331629"/>
              </a:xfrm>
              <a:prstGeom prst="rect">
                <a:avLst/>
              </a:prstGeom>
              <a:blipFill>
                <a:blip r:embed="rId5"/>
                <a:stretch>
                  <a:fillRect b="-5556"/>
                </a:stretch>
              </a:blipFill>
            </p:spPr>
            <p:txBody>
              <a:bodyPr/>
              <a:lstStyle/>
              <a:p>
                <a:r>
                  <a:rPr lang="en-US">
                    <a:noFill/>
                  </a:rPr>
                  <a:t> </a:t>
                </a:r>
              </a:p>
            </p:txBody>
          </p:sp>
        </mc:Fallback>
      </mc:AlternateContent>
      <p:pic>
        <p:nvPicPr>
          <p:cNvPr id="11" name="Picture 5" descr="Chart, scatter chart&#10;&#10;Description automatically generated">
            <a:extLst>
              <a:ext uri="{FF2B5EF4-FFF2-40B4-BE49-F238E27FC236}">
                <a16:creationId xmlns:a16="http://schemas.microsoft.com/office/drawing/2014/main" id="{3F8286CC-0EDA-DA54-3738-FD279E8DA2C0}"/>
              </a:ext>
            </a:extLst>
          </p:cNvPr>
          <p:cNvPicPr>
            <a:picLocks noChangeAspect="1"/>
          </p:cNvPicPr>
          <p:nvPr/>
        </p:nvPicPr>
        <p:blipFill>
          <a:blip r:embed="rId6"/>
          <a:stretch>
            <a:fillRect/>
          </a:stretch>
        </p:blipFill>
        <p:spPr>
          <a:xfrm>
            <a:off x="2504589" y="721245"/>
            <a:ext cx="3443360" cy="2130265"/>
          </a:xfrm>
          <a:prstGeom prst="rect">
            <a:avLst/>
          </a:prstGeom>
        </p:spPr>
      </p:pic>
      <p:sp>
        <p:nvSpPr>
          <p:cNvPr id="12" name="TextBox 11">
            <a:extLst>
              <a:ext uri="{FF2B5EF4-FFF2-40B4-BE49-F238E27FC236}">
                <a16:creationId xmlns:a16="http://schemas.microsoft.com/office/drawing/2014/main" id="{D6D906BD-C268-6E3A-5A47-CAC7AEADEC27}"/>
              </a:ext>
            </a:extLst>
          </p:cNvPr>
          <p:cNvSpPr txBox="1"/>
          <p:nvPr/>
        </p:nvSpPr>
        <p:spPr>
          <a:xfrm>
            <a:off x="2258180" y="4109266"/>
            <a:ext cx="793406" cy="307777"/>
          </a:xfrm>
          <a:prstGeom prst="rect">
            <a:avLst/>
          </a:prstGeom>
          <a:noFill/>
        </p:spPr>
        <p:txBody>
          <a:bodyPr wrap="square">
            <a:spAutoFit/>
          </a:bodyPr>
          <a:lstStyle/>
          <a:p>
            <a:r>
              <a:rPr lang="en-US" sz="1400" dirty="0">
                <a:latin typeface="Times New Roman"/>
                <a:cs typeface="Times New Roman"/>
              </a:rPr>
              <a:t>where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AD8A79-0FBA-00DE-83DF-A5E4035652D8}"/>
                  </a:ext>
                </a:extLst>
              </p:cNvPr>
              <p:cNvSpPr txBox="1"/>
              <p:nvPr/>
            </p:nvSpPr>
            <p:spPr>
              <a:xfrm>
                <a:off x="2472493" y="4070025"/>
                <a:ext cx="3836165" cy="347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𝑆𝑝𝑒𝑒𝑐h𝑖𝑛𝑒𝑠𝑠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𝑆𝑝𝑒𝑒𝑐h𝑖𝑛𝑒𝑠𝑠</m:t>
                                  </m:r>
                                </m:sub>
                              </m:sSub>
                            </m:e>
                          </m:d>
                        </m:e>
                      </m:func>
                    </m:oMath>
                  </m:oMathPara>
                </a14:m>
                <a:endParaRPr lang="en-US" dirty="0"/>
              </a:p>
            </p:txBody>
          </p:sp>
        </mc:Choice>
        <mc:Fallback xmlns="">
          <p:sp>
            <p:nvSpPr>
              <p:cNvPr id="14" name="TextBox 13">
                <a:extLst>
                  <a:ext uri="{FF2B5EF4-FFF2-40B4-BE49-F238E27FC236}">
                    <a16:creationId xmlns:a16="http://schemas.microsoft.com/office/drawing/2014/main" id="{F1AD8A79-0FBA-00DE-83DF-A5E4035652D8}"/>
                  </a:ext>
                </a:extLst>
              </p:cNvPr>
              <p:cNvSpPr txBox="1">
                <a:spLocks noRot="1" noChangeAspect="1" noMove="1" noResize="1" noEditPoints="1" noAdjustHandles="1" noChangeArrowheads="1" noChangeShapeType="1" noTextEdit="1"/>
              </p:cNvSpPr>
              <p:nvPr/>
            </p:nvSpPr>
            <p:spPr>
              <a:xfrm>
                <a:off x="2472493" y="4070025"/>
                <a:ext cx="3836165" cy="347018"/>
              </a:xfrm>
              <a:prstGeom prst="rect">
                <a:avLst/>
              </a:prstGeom>
              <a:blipFill>
                <a:blip r:embed="rId7"/>
                <a:stretch>
                  <a:fillRect b="-350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85EB1A3-F118-AE75-383E-A8CAA6696149}"/>
              </a:ext>
            </a:extLst>
          </p:cNvPr>
          <p:cNvSpPr/>
          <p:nvPr/>
        </p:nvSpPr>
        <p:spPr>
          <a:xfrm>
            <a:off x="8519230" y="83135"/>
            <a:ext cx="5297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927D0D9-830B-6460-D5F6-5BCF10B13D04}"/>
              </a:ext>
            </a:extLst>
          </p:cNvPr>
          <p:cNvPicPr>
            <a:picLocks noChangeAspect="1"/>
          </p:cNvPicPr>
          <p:nvPr/>
        </p:nvPicPr>
        <p:blipFill rotWithShape="1">
          <a:blip r:embed="rId8"/>
          <a:srcRect r="-510" b="15424"/>
          <a:stretch/>
        </p:blipFill>
        <p:spPr>
          <a:xfrm>
            <a:off x="8517312" y="91459"/>
            <a:ext cx="542097" cy="690900"/>
          </a:xfrm>
          <a:prstGeom prst="rect">
            <a:avLst/>
          </a:prstGeom>
        </p:spPr>
      </p:pic>
      <p:sp>
        <p:nvSpPr>
          <p:cNvPr id="6" name="TextBox 5">
            <a:extLst>
              <a:ext uri="{FF2B5EF4-FFF2-40B4-BE49-F238E27FC236}">
                <a16:creationId xmlns:a16="http://schemas.microsoft.com/office/drawing/2014/main" id="{E2CD2E6B-60FD-E360-DCC9-3E5CCBD8CC6A}"/>
              </a:ext>
            </a:extLst>
          </p:cNvPr>
          <p:cNvSpPr txBox="1"/>
          <p:nvPr/>
        </p:nvSpPr>
        <p:spPr>
          <a:xfrm>
            <a:off x="8556625" y="745889"/>
            <a:ext cx="529773" cy="237842"/>
          </a:xfrm>
          <a:prstGeom prst="rect">
            <a:avLst/>
          </a:prstGeom>
          <a:noFill/>
        </p:spPr>
        <p:txBody>
          <a:bodyPr wrap="square" rtlCol="0">
            <a:spAutoFit/>
          </a:bodyPr>
          <a:lstStyle/>
          <a:p>
            <a:r>
              <a:rPr lang="en-US" sz="900" dirty="0"/>
              <a:t>Suraj</a:t>
            </a:r>
          </a:p>
        </p:txBody>
      </p:sp>
      <p:pic>
        <p:nvPicPr>
          <p:cNvPr id="22" name="Audio 21">
            <a:hlinkClick r:id="" action="ppaction://media"/>
            <a:extLst>
              <a:ext uri="{FF2B5EF4-FFF2-40B4-BE49-F238E27FC236}">
                <a16:creationId xmlns:a16="http://schemas.microsoft.com/office/drawing/2014/main" id="{2F7E3D66-7073-7B06-6E4A-B49B7D282C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19809342"/>
      </p:ext>
    </p:extLst>
  </p:cSld>
  <p:clrMapOvr>
    <a:masterClrMapping/>
  </p:clrMapOvr>
  <mc:AlternateContent xmlns:mc="http://schemas.openxmlformats.org/markup-compatibility/2006">
    <mc:Choice xmlns:p14="http://schemas.microsoft.com/office/powerpoint/2010/main" Requires="p14">
      <p:transition spd="slow" p14:dur="2000" advTm="70234"/>
    </mc:Choice>
    <mc:Fallback>
      <p:transition spd="slow" advTm="70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3C0A61-5623-47C9-B1E6-94F527CD4FA4}"/>
              </a:ext>
            </a:extLst>
          </p:cNvPr>
          <p:cNvSpPr/>
          <p:nvPr/>
        </p:nvSpPr>
        <p:spPr>
          <a:xfrm>
            <a:off x="8458886" y="57623"/>
            <a:ext cx="566873" cy="8714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ACFBB-5526-4A5C-F627-166F80BBB227}"/>
              </a:ext>
            </a:extLst>
          </p:cNvPr>
          <p:cNvSpPr>
            <a:spLocks noGrp="1"/>
          </p:cNvSpPr>
          <p:nvPr>
            <p:ph type="title"/>
          </p:nvPr>
        </p:nvSpPr>
        <p:spPr>
          <a:xfrm>
            <a:off x="514956" y="267028"/>
            <a:ext cx="6733332" cy="690900"/>
          </a:xfrm>
        </p:spPr>
        <p:txBody>
          <a:bodyPr>
            <a:normAutofit fontScale="90000"/>
          </a:bodyPr>
          <a:lstStyle/>
          <a:p>
            <a:r>
              <a:rPr lang="en-US">
                <a:latin typeface="Bahnschrift"/>
              </a:rPr>
              <a:t>Exploratory Data Visualization Q2</a:t>
            </a:r>
          </a:p>
        </p:txBody>
      </p:sp>
      <p:pic>
        <p:nvPicPr>
          <p:cNvPr id="4" name="Picture 5" descr="Chart, bar chart&#10;&#10;Description automatically generated">
            <a:extLst>
              <a:ext uri="{FF2B5EF4-FFF2-40B4-BE49-F238E27FC236}">
                <a16:creationId xmlns:a16="http://schemas.microsoft.com/office/drawing/2014/main" id="{6A24AECA-5530-F9D4-5B2C-3E245F7FCD57}"/>
              </a:ext>
            </a:extLst>
          </p:cNvPr>
          <p:cNvPicPr>
            <a:picLocks noChangeAspect="1"/>
          </p:cNvPicPr>
          <p:nvPr/>
        </p:nvPicPr>
        <p:blipFill>
          <a:blip r:embed="rId5"/>
          <a:stretch>
            <a:fillRect/>
          </a:stretch>
        </p:blipFill>
        <p:spPr>
          <a:xfrm>
            <a:off x="3187608" y="1016091"/>
            <a:ext cx="2539410" cy="1604908"/>
          </a:xfrm>
          <a:prstGeom prst="rect">
            <a:avLst/>
          </a:prstGeom>
        </p:spPr>
      </p:pic>
      <p:pic>
        <p:nvPicPr>
          <p:cNvPr id="6" name="Picture 7" descr="Chart&#10;&#10;Description automatically generated">
            <a:extLst>
              <a:ext uri="{FF2B5EF4-FFF2-40B4-BE49-F238E27FC236}">
                <a16:creationId xmlns:a16="http://schemas.microsoft.com/office/drawing/2014/main" id="{F3B61CCB-D0AB-9ED5-0FD7-E966BDE26514}"/>
              </a:ext>
            </a:extLst>
          </p:cNvPr>
          <p:cNvPicPr>
            <a:picLocks noChangeAspect="1"/>
          </p:cNvPicPr>
          <p:nvPr/>
        </p:nvPicPr>
        <p:blipFill>
          <a:blip r:embed="rId6"/>
          <a:stretch>
            <a:fillRect/>
          </a:stretch>
        </p:blipFill>
        <p:spPr>
          <a:xfrm>
            <a:off x="6159798" y="1016091"/>
            <a:ext cx="2743200" cy="1730018"/>
          </a:xfrm>
          <a:prstGeom prst="rect">
            <a:avLst/>
          </a:prstGeom>
        </p:spPr>
      </p:pic>
      <p:pic>
        <p:nvPicPr>
          <p:cNvPr id="8" name="Picture 8" descr="Chart, box and whisker chart&#10;&#10;Description automatically generated">
            <a:extLst>
              <a:ext uri="{FF2B5EF4-FFF2-40B4-BE49-F238E27FC236}">
                <a16:creationId xmlns:a16="http://schemas.microsoft.com/office/drawing/2014/main" id="{A40BD2C7-1E16-60C6-7356-2EB4B2432069}"/>
              </a:ext>
            </a:extLst>
          </p:cNvPr>
          <p:cNvPicPr>
            <a:picLocks noChangeAspect="1"/>
          </p:cNvPicPr>
          <p:nvPr/>
        </p:nvPicPr>
        <p:blipFill>
          <a:blip r:embed="rId7"/>
          <a:stretch>
            <a:fillRect/>
          </a:stretch>
        </p:blipFill>
        <p:spPr>
          <a:xfrm>
            <a:off x="3085713" y="2813609"/>
            <a:ext cx="2743200" cy="1720989"/>
          </a:xfrm>
          <a:prstGeom prst="rect">
            <a:avLst/>
          </a:prstGeom>
        </p:spPr>
      </p:pic>
      <p:pic>
        <p:nvPicPr>
          <p:cNvPr id="9" name="Picture 11" descr="Chart, box and whisker chart&#10;&#10;Description automatically generated">
            <a:extLst>
              <a:ext uri="{FF2B5EF4-FFF2-40B4-BE49-F238E27FC236}">
                <a16:creationId xmlns:a16="http://schemas.microsoft.com/office/drawing/2014/main" id="{12F1C259-9E89-6083-FCAE-119DA36696FB}"/>
              </a:ext>
            </a:extLst>
          </p:cNvPr>
          <p:cNvPicPr>
            <a:picLocks noChangeAspect="1"/>
          </p:cNvPicPr>
          <p:nvPr/>
        </p:nvPicPr>
        <p:blipFill>
          <a:blip r:embed="rId8"/>
          <a:stretch>
            <a:fillRect/>
          </a:stretch>
        </p:blipFill>
        <p:spPr>
          <a:xfrm>
            <a:off x="6301563" y="3040955"/>
            <a:ext cx="2601433" cy="1609193"/>
          </a:xfrm>
          <a:prstGeom prst="rect">
            <a:avLst/>
          </a:prstGeom>
        </p:spPr>
      </p:pic>
      <p:pic>
        <p:nvPicPr>
          <p:cNvPr id="3" name="Picture 10">
            <a:extLst>
              <a:ext uri="{FF2B5EF4-FFF2-40B4-BE49-F238E27FC236}">
                <a16:creationId xmlns:a16="http://schemas.microsoft.com/office/drawing/2014/main" id="{67EDC2CC-033E-55EA-4FF3-09637A723A66}"/>
              </a:ext>
            </a:extLst>
          </p:cNvPr>
          <p:cNvPicPr>
            <a:picLocks noChangeAspect="1"/>
          </p:cNvPicPr>
          <p:nvPr/>
        </p:nvPicPr>
        <p:blipFill rotWithShape="1">
          <a:blip r:embed="rId9"/>
          <a:srcRect l="709" r="2571" b="-159"/>
          <a:stretch/>
        </p:blipFill>
        <p:spPr>
          <a:xfrm>
            <a:off x="8458886" y="57623"/>
            <a:ext cx="566874" cy="659235"/>
          </a:xfrm>
          <a:prstGeom prst="rect">
            <a:avLst/>
          </a:prstGeom>
        </p:spPr>
      </p:pic>
      <p:sp>
        <p:nvSpPr>
          <p:cNvPr id="7" name="TextBox 6">
            <a:extLst>
              <a:ext uri="{FF2B5EF4-FFF2-40B4-BE49-F238E27FC236}">
                <a16:creationId xmlns:a16="http://schemas.microsoft.com/office/drawing/2014/main" id="{3C6BF775-4887-0B95-393E-918F163A9EE1}"/>
              </a:ext>
            </a:extLst>
          </p:cNvPr>
          <p:cNvSpPr txBox="1"/>
          <p:nvPr/>
        </p:nvSpPr>
        <p:spPr>
          <a:xfrm>
            <a:off x="179328" y="957928"/>
            <a:ext cx="2850356" cy="3539430"/>
          </a:xfrm>
          <a:prstGeom prst="rect">
            <a:avLst/>
          </a:prstGeom>
          <a:noFill/>
        </p:spPr>
        <p:txBody>
          <a:bodyPr wrap="square">
            <a:spAutoFit/>
          </a:bodyPr>
          <a:lstStyle/>
          <a:p>
            <a:endParaRPr lang="en-US" sz="1400" b="1">
              <a:solidFill>
                <a:schemeClr val="tx1"/>
              </a:solidFill>
              <a:latin typeface="Bahnschrift"/>
              <a:cs typeface="Segoe UI"/>
            </a:endParaRPr>
          </a:p>
          <a:p>
            <a:r>
              <a:rPr lang="en-US" b="1">
                <a:solidFill>
                  <a:schemeClr val="tx1"/>
                </a:solidFill>
                <a:latin typeface="Bahnschrift"/>
                <a:cs typeface="Segoe UI"/>
              </a:rPr>
              <a:t>Logistic Regression:</a:t>
            </a:r>
          </a:p>
          <a:p>
            <a:r>
              <a:rPr lang="en-US" sz="1400">
                <a:solidFill>
                  <a:schemeClr val="tx1"/>
                </a:solidFill>
                <a:latin typeface="Bahnschrift"/>
                <a:cs typeface="Segoe UI"/>
              </a:rPr>
              <a:t>What affects whether the song is categorized in the genre of "Pop" or "</a:t>
            </a:r>
            <a:r>
              <a:rPr lang="en-US" sz="1400" err="1">
                <a:solidFill>
                  <a:schemeClr val="tx1"/>
                </a:solidFill>
                <a:latin typeface="Bahnschrift"/>
                <a:cs typeface="Segoe UI"/>
              </a:rPr>
              <a:t>NotPop</a:t>
            </a:r>
            <a:r>
              <a:rPr lang="en-US" sz="1400">
                <a:solidFill>
                  <a:schemeClr val="tx1"/>
                </a:solidFill>
                <a:latin typeface="Bahnschrift"/>
                <a:cs typeface="Segoe UI"/>
              </a:rPr>
              <a:t>"?</a:t>
            </a:r>
          </a:p>
          <a:p>
            <a:endParaRPr lang="en-US">
              <a:solidFill>
                <a:schemeClr val="tx1"/>
              </a:solidFill>
              <a:latin typeface="Bahnschrift"/>
              <a:cs typeface="Segoe UI"/>
            </a:endParaRPr>
          </a:p>
          <a:p>
            <a:r>
              <a:rPr lang="en-US">
                <a:solidFill>
                  <a:schemeClr val="tx1"/>
                </a:solidFill>
                <a:latin typeface="Bahnschrift"/>
                <a:cs typeface="Segoe UI"/>
              </a:rPr>
              <a:t>We created a ”</a:t>
            </a:r>
            <a:r>
              <a:rPr lang="en-US" err="1">
                <a:solidFill>
                  <a:schemeClr val="tx1"/>
                </a:solidFill>
                <a:latin typeface="Bahnschrift"/>
                <a:cs typeface="Segoe UI"/>
              </a:rPr>
              <a:t>PopCheck</a:t>
            </a:r>
            <a:r>
              <a:rPr lang="en-US">
                <a:solidFill>
                  <a:schemeClr val="tx1"/>
                </a:solidFill>
                <a:latin typeface="Bahnschrift"/>
                <a:cs typeface="Segoe UI"/>
              </a:rPr>
              <a:t>” classifier to look into the Genre column of the data set and look for the word “Pop”. If ”Pop” appeared call the song ”Pop”, else call it “</a:t>
            </a:r>
            <a:r>
              <a:rPr lang="en-US" err="1">
                <a:solidFill>
                  <a:schemeClr val="tx1"/>
                </a:solidFill>
                <a:latin typeface="Bahnschrift"/>
                <a:cs typeface="Segoe UI"/>
              </a:rPr>
              <a:t>NotPop</a:t>
            </a:r>
            <a:r>
              <a:rPr lang="en-US">
                <a:solidFill>
                  <a:schemeClr val="tx1"/>
                </a:solidFill>
                <a:latin typeface="Bahnschrift"/>
                <a:cs typeface="Segoe UI"/>
              </a:rPr>
              <a:t>"</a:t>
            </a:r>
          </a:p>
          <a:p>
            <a:endParaRPr lang="en-US">
              <a:solidFill>
                <a:schemeClr val="tx1"/>
              </a:solidFill>
              <a:latin typeface="Bahnschrift"/>
              <a:cs typeface="Segoe UI"/>
            </a:endParaRPr>
          </a:p>
          <a:p>
            <a:r>
              <a:rPr lang="en-US">
                <a:solidFill>
                  <a:schemeClr val="tx1"/>
                </a:solidFill>
                <a:latin typeface="Bahnschrift"/>
                <a:cs typeface="Segoe UI"/>
              </a:rPr>
              <a:t>Some Boxplots comparing the binary variable: Pop and </a:t>
            </a:r>
            <a:r>
              <a:rPr lang="en-US" err="1">
                <a:solidFill>
                  <a:schemeClr val="tx1"/>
                </a:solidFill>
                <a:latin typeface="Bahnschrift"/>
                <a:cs typeface="Segoe UI"/>
              </a:rPr>
              <a:t>NotPop</a:t>
            </a:r>
            <a:endParaRPr lang="en-US">
              <a:solidFill>
                <a:schemeClr val="tx1"/>
              </a:solidFill>
              <a:latin typeface="Bahnschrift"/>
              <a:cs typeface="Segoe UI"/>
            </a:endParaRPr>
          </a:p>
          <a:p>
            <a:endParaRPr lang="en-US" sz="1400">
              <a:solidFill>
                <a:schemeClr val="tx1"/>
              </a:solidFill>
              <a:latin typeface="Bahnschrift"/>
              <a:cs typeface="Segoe UI"/>
            </a:endParaRPr>
          </a:p>
        </p:txBody>
      </p:sp>
      <p:pic>
        <p:nvPicPr>
          <p:cNvPr id="5" name="Audio Recording Dec 14, 2022 at 8:37:04 PM">
            <a:hlinkClick r:id="" action="ppaction://media"/>
            <a:extLst>
              <a:ext uri="{FF2B5EF4-FFF2-40B4-BE49-F238E27FC236}">
                <a16:creationId xmlns:a16="http://schemas.microsoft.com/office/drawing/2014/main" id="{564FE366-7621-43F6-0646-59ED8197E23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12960" y="4385392"/>
            <a:ext cx="812800" cy="812800"/>
          </a:xfrm>
          <a:prstGeom prst="rect">
            <a:avLst/>
          </a:prstGeom>
        </p:spPr>
      </p:pic>
      <p:sp>
        <p:nvSpPr>
          <p:cNvPr id="12" name="TextBox 11">
            <a:extLst>
              <a:ext uri="{FF2B5EF4-FFF2-40B4-BE49-F238E27FC236}">
                <a16:creationId xmlns:a16="http://schemas.microsoft.com/office/drawing/2014/main" id="{D13CA68B-77F8-3DFC-FE62-D5476A689A85}"/>
              </a:ext>
            </a:extLst>
          </p:cNvPr>
          <p:cNvSpPr txBox="1"/>
          <p:nvPr/>
        </p:nvSpPr>
        <p:spPr>
          <a:xfrm>
            <a:off x="8532887" y="716858"/>
            <a:ext cx="529773" cy="237842"/>
          </a:xfrm>
          <a:prstGeom prst="rect">
            <a:avLst/>
          </a:prstGeom>
          <a:noFill/>
        </p:spPr>
        <p:txBody>
          <a:bodyPr wrap="square" rtlCol="0">
            <a:spAutoFit/>
          </a:bodyPr>
          <a:lstStyle/>
          <a:p>
            <a:r>
              <a:rPr lang="en-US" sz="900" dirty="0"/>
              <a:t>Matt</a:t>
            </a:r>
          </a:p>
        </p:txBody>
      </p:sp>
    </p:spTree>
    <p:extLst>
      <p:ext uri="{BB962C8B-B14F-4D97-AF65-F5344CB8AC3E}">
        <p14:creationId xmlns:p14="http://schemas.microsoft.com/office/powerpoint/2010/main" val="3457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1320</Words>
  <Application>Microsoft Macintosh PowerPoint</Application>
  <PresentationFormat>On-screen Show (16:9)</PresentationFormat>
  <Paragraphs>112</Paragraphs>
  <Slides>12</Slides>
  <Notes>8</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Bahnschrift</vt:lpstr>
      <vt:lpstr>Calibri</vt:lpstr>
      <vt:lpstr>Cambria Math</vt:lpstr>
      <vt:lpstr>Franklin Gothic</vt:lpstr>
      <vt:lpstr>Times New Roman</vt:lpstr>
      <vt:lpstr>TimesNewRomanPSMT</vt:lpstr>
      <vt:lpstr>Trebuchet MS</vt:lpstr>
      <vt:lpstr>Wingdings 3</vt:lpstr>
      <vt:lpstr>Facet</vt:lpstr>
      <vt:lpstr>PowerPoint Presentation</vt:lpstr>
      <vt:lpstr>PowerPoint Presentation</vt:lpstr>
      <vt:lpstr>PowerPoint Presentation</vt:lpstr>
      <vt:lpstr>Questions of Interest</vt:lpstr>
      <vt:lpstr>Data Description</vt:lpstr>
      <vt:lpstr>Exploratory Data Visualization Q1</vt:lpstr>
      <vt:lpstr>Creating The Initial Linear Model</vt:lpstr>
      <vt:lpstr>High-Level Results – Question 1</vt:lpstr>
      <vt:lpstr>Exploratory Data Visualization Q2</vt:lpstr>
      <vt:lpstr>Creating The Initial Logistic Model</vt:lpstr>
      <vt:lpstr>High-Level Results – Question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Scene Graphs: New Settings </dc:title>
  <cp:lastModifiedBy>Suraj Kunthu</cp:lastModifiedBy>
  <cp:revision>14</cp:revision>
  <dcterms:modified xsi:type="dcterms:W3CDTF">2022-12-15T01:55:15Z</dcterms:modified>
</cp:coreProperties>
</file>